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61" r:id="rId5"/>
    <p:sldId id="259" r:id="rId6"/>
    <p:sldId id="262" r:id="rId7"/>
    <p:sldId id="263" r:id="rId8"/>
    <p:sldId id="264" r:id="rId9"/>
    <p:sldId id="265" r:id="rId10"/>
    <p:sldId id="266" r:id="rId11"/>
    <p:sldId id="267" r:id="rId12"/>
    <p:sldId id="268" r:id="rId13"/>
    <p:sldId id="269" r:id="rId14"/>
    <p:sldId id="270" r:id="rId15"/>
    <p:sldId id="271" r:id="rId16"/>
    <p:sldId id="272" r:id="rId17"/>
    <p:sldId id="260" r:id="rId18"/>
  </p:sldIdLst>
  <p:sldSz cx="18288000" cy="10287000"/>
  <p:notesSz cx="6858000" cy="9144000"/>
  <p:embeddedFontLst>
    <p:embeddedFont>
      <p:font typeface="The Seasons" panose="020B0604020202020204" charset="0"/>
      <p:regular r:id="rId20"/>
    </p:embeddedFont>
    <p:embeddedFont>
      <p:font typeface="The Seasons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782"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E742F0-0FF5-49EF-A252-BF86A176273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32BB049-5916-4CFE-BD4F-7097732E95F1}">
      <dgm:prSet custT="1"/>
      <dgm:spPr/>
      <dgm:t>
        <a:bodyPr/>
        <a:lstStyle/>
        <a:p>
          <a:pPr marL="866040" lvl="1" indent="-433020" algn="l" defTabSz="914400" rtl="0" eaLnBrk="1" latinLnBrk="0" hangingPunct="1">
            <a:lnSpc>
              <a:spcPts val="5615"/>
            </a:lnSpc>
            <a:buFont typeface="Arial"/>
            <a:buNone/>
          </a:pPr>
          <a:r>
            <a:rPr lang="en-US" sz="3600" kern="1200" spc="39" dirty="0">
              <a:solidFill>
                <a:srgbClr val="000000"/>
              </a:solidFill>
              <a:latin typeface="The Seasons"/>
              <a:ea typeface="+mn-ea"/>
              <a:cs typeface="+mn-cs"/>
            </a:rPr>
            <a:t>Which country has higher annual GDP Growth Rate?</a:t>
          </a:r>
        </a:p>
      </dgm:t>
    </dgm:pt>
    <dgm:pt modelId="{CE70B20B-F2A6-485F-A6DC-DC15498CE9E5}" type="parTrans" cxnId="{A286D915-DA54-45D9-A0F0-AF78B13F379D}">
      <dgm:prSet/>
      <dgm:spPr/>
      <dgm:t>
        <a:bodyPr/>
        <a:lstStyle/>
        <a:p>
          <a:endParaRPr lang="en-US"/>
        </a:p>
      </dgm:t>
    </dgm:pt>
    <dgm:pt modelId="{0111C083-2064-4C98-8FA2-7A24A396D017}" type="sibTrans" cxnId="{A286D915-DA54-45D9-A0F0-AF78B13F379D}">
      <dgm:prSet/>
      <dgm:spPr/>
      <dgm:t>
        <a:bodyPr/>
        <a:lstStyle/>
        <a:p>
          <a:endParaRPr lang="en-US"/>
        </a:p>
      </dgm:t>
    </dgm:pt>
    <dgm:pt modelId="{20F7657A-4696-4ECC-8FEC-83CE09732657}">
      <dgm:prSet custT="1"/>
      <dgm:spPr/>
      <dgm:t>
        <a:bodyPr/>
        <a:lstStyle/>
        <a:p>
          <a:pPr marL="866040" lvl="1" indent="-433020" algn="l" defTabSz="914400" rtl="0" eaLnBrk="1" latinLnBrk="0" hangingPunct="1">
            <a:lnSpc>
              <a:spcPts val="5615"/>
            </a:lnSpc>
            <a:buFont typeface="Arial"/>
            <a:buChar char="•"/>
          </a:pPr>
          <a:r>
            <a:rPr lang="en-US" sz="3600" kern="1200" spc="39" dirty="0">
              <a:solidFill>
                <a:srgbClr val="000000"/>
              </a:solidFill>
              <a:latin typeface="The Seasons"/>
              <a:ea typeface="+mn-ea"/>
              <a:cs typeface="+mn-cs"/>
            </a:rPr>
            <a:t>Which country has higher merchandise export to import ratio?</a:t>
          </a:r>
        </a:p>
      </dgm:t>
    </dgm:pt>
    <dgm:pt modelId="{E510A5CC-5BEB-4E1C-A661-CE6D437284D7}" type="parTrans" cxnId="{E137F93C-8213-43AE-9387-A06F3EAF4736}">
      <dgm:prSet/>
      <dgm:spPr/>
      <dgm:t>
        <a:bodyPr/>
        <a:lstStyle/>
        <a:p>
          <a:endParaRPr lang="en-US"/>
        </a:p>
      </dgm:t>
    </dgm:pt>
    <dgm:pt modelId="{55DC37A8-686A-4FB7-B225-9C58D551C330}" type="sibTrans" cxnId="{E137F93C-8213-43AE-9387-A06F3EAF4736}">
      <dgm:prSet/>
      <dgm:spPr/>
      <dgm:t>
        <a:bodyPr/>
        <a:lstStyle/>
        <a:p>
          <a:endParaRPr lang="en-US"/>
        </a:p>
      </dgm:t>
    </dgm:pt>
    <dgm:pt modelId="{CEED6602-93C9-4B13-8CD1-CC257A132636}">
      <dgm:prSet custT="1"/>
      <dgm:spPr/>
      <dgm:t>
        <a:bodyPr/>
        <a:lstStyle/>
        <a:p>
          <a:pPr marL="866040" lvl="1" indent="-433020" algn="l" defTabSz="914400" rtl="0" eaLnBrk="1" latinLnBrk="0" hangingPunct="1">
            <a:lnSpc>
              <a:spcPts val="5615"/>
            </a:lnSpc>
            <a:buFont typeface="Arial"/>
            <a:buChar char="•"/>
          </a:pPr>
          <a:r>
            <a:rPr lang="en-US" sz="3600" kern="1200" spc="39" dirty="0">
              <a:solidFill>
                <a:srgbClr val="000000"/>
              </a:solidFill>
              <a:latin typeface="The Seasons"/>
              <a:ea typeface="+mn-ea"/>
              <a:cs typeface="+mn-cs"/>
            </a:rPr>
            <a:t>Which country has the higher trade % of GDP?</a:t>
          </a:r>
        </a:p>
      </dgm:t>
    </dgm:pt>
    <dgm:pt modelId="{80847B55-4BF0-4E02-A935-380EDF7E411C}" type="parTrans" cxnId="{D78FF1B1-57A7-4D1D-BB6A-3E2986C1DCEF}">
      <dgm:prSet/>
      <dgm:spPr/>
      <dgm:t>
        <a:bodyPr/>
        <a:lstStyle/>
        <a:p>
          <a:endParaRPr lang="en-US"/>
        </a:p>
      </dgm:t>
    </dgm:pt>
    <dgm:pt modelId="{BC55F831-0C32-4975-A54F-17106856BCD2}" type="sibTrans" cxnId="{D78FF1B1-57A7-4D1D-BB6A-3E2986C1DCEF}">
      <dgm:prSet/>
      <dgm:spPr/>
      <dgm:t>
        <a:bodyPr/>
        <a:lstStyle/>
        <a:p>
          <a:endParaRPr lang="en-US"/>
        </a:p>
      </dgm:t>
    </dgm:pt>
    <dgm:pt modelId="{36C4F041-EACB-409C-A90E-E9E91B10DA6A}">
      <dgm:prSet custT="1"/>
      <dgm:spPr/>
      <dgm:t>
        <a:bodyPr/>
        <a:lstStyle/>
        <a:p>
          <a:pPr marL="866040" lvl="1" indent="-433020" algn="l" defTabSz="914400" rtl="0" eaLnBrk="1" latinLnBrk="0" hangingPunct="1">
            <a:lnSpc>
              <a:spcPts val="5615"/>
            </a:lnSpc>
            <a:buFont typeface="Arial"/>
            <a:buChar char="•"/>
          </a:pPr>
          <a:r>
            <a:rPr lang="en-US" sz="3600" kern="1200" spc="39" dirty="0">
              <a:solidFill>
                <a:srgbClr val="000000"/>
              </a:solidFill>
              <a:latin typeface="The Seasons"/>
              <a:ea typeface="+mn-ea"/>
              <a:cs typeface="+mn-cs"/>
            </a:rPr>
            <a:t>How is the fuel trade for both countries?</a:t>
          </a:r>
        </a:p>
      </dgm:t>
    </dgm:pt>
    <dgm:pt modelId="{FE1972C4-3CF9-4E76-8664-837266831B5F}" type="parTrans" cxnId="{C3A8EE5D-4FA2-46F3-9240-0A2327BCE48A}">
      <dgm:prSet/>
      <dgm:spPr/>
      <dgm:t>
        <a:bodyPr/>
        <a:lstStyle/>
        <a:p>
          <a:endParaRPr lang="en-US"/>
        </a:p>
      </dgm:t>
    </dgm:pt>
    <dgm:pt modelId="{815F0015-788B-4B9A-B8FC-4AB219EF47D6}" type="sibTrans" cxnId="{C3A8EE5D-4FA2-46F3-9240-0A2327BCE48A}">
      <dgm:prSet/>
      <dgm:spPr/>
      <dgm:t>
        <a:bodyPr/>
        <a:lstStyle/>
        <a:p>
          <a:endParaRPr lang="en-US"/>
        </a:p>
      </dgm:t>
    </dgm:pt>
    <dgm:pt modelId="{273AB145-A486-42D7-9119-BB054BD254B0}">
      <dgm:prSet custT="1"/>
      <dgm:spPr/>
      <dgm:t>
        <a:bodyPr/>
        <a:lstStyle/>
        <a:p>
          <a:pPr marL="866040" lvl="1" indent="-433020" algn="l" defTabSz="914400" rtl="0" eaLnBrk="1" latinLnBrk="0" hangingPunct="1">
            <a:lnSpc>
              <a:spcPts val="5615"/>
            </a:lnSpc>
            <a:buFont typeface="Arial"/>
            <a:buChar char="•"/>
          </a:pPr>
          <a:r>
            <a:rPr lang="en-US" sz="3600" kern="1200" spc="39" dirty="0">
              <a:solidFill>
                <a:srgbClr val="000000"/>
              </a:solidFill>
              <a:latin typeface="The Seasons"/>
              <a:ea typeface="+mn-ea"/>
              <a:cs typeface="+mn-cs"/>
            </a:rPr>
            <a:t>Which country has higher gross savings / year?</a:t>
          </a:r>
        </a:p>
      </dgm:t>
    </dgm:pt>
    <dgm:pt modelId="{D141FE2C-C481-4723-BCF0-DE67D33CDDF4}" type="parTrans" cxnId="{0699DE18-7152-40FE-83C5-024B37E699B7}">
      <dgm:prSet/>
      <dgm:spPr/>
      <dgm:t>
        <a:bodyPr/>
        <a:lstStyle/>
        <a:p>
          <a:endParaRPr lang="en-US"/>
        </a:p>
      </dgm:t>
    </dgm:pt>
    <dgm:pt modelId="{ACEFBA50-1C23-47FE-8A7B-6A43ECC3EE3F}" type="sibTrans" cxnId="{0699DE18-7152-40FE-83C5-024B37E699B7}">
      <dgm:prSet/>
      <dgm:spPr/>
      <dgm:t>
        <a:bodyPr/>
        <a:lstStyle/>
        <a:p>
          <a:endParaRPr lang="en-US"/>
        </a:p>
      </dgm:t>
    </dgm:pt>
    <dgm:pt modelId="{2E85B84E-B015-4FFB-B3D7-8D87EF8D3E16}">
      <dgm:prSet custT="1"/>
      <dgm:spPr/>
      <dgm:t>
        <a:bodyPr/>
        <a:lstStyle/>
        <a:p>
          <a:pPr marL="866040" lvl="1" indent="-433020" algn="l" defTabSz="914400" rtl="0" eaLnBrk="1" latinLnBrk="0" hangingPunct="1">
            <a:lnSpc>
              <a:spcPts val="5615"/>
            </a:lnSpc>
            <a:buFont typeface="Arial"/>
            <a:buChar char="•"/>
          </a:pPr>
          <a:r>
            <a:rPr lang="en-US" sz="3600" kern="1200" spc="39" dirty="0">
              <a:solidFill>
                <a:srgbClr val="000000"/>
              </a:solidFill>
              <a:latin typeface="The Seasons"/>
              <a:ea typeface="+mn-ea"/>
              <a:cs typeface="+mn-cs"/>
            </a:rPr>
            <a:t>What is the average reserves of imports %?</a:t>
          </a:r>
        </a:p>
      </dgm:t>
    </dgm:pt>
    <dgm:pt modelId="{9337E8E4-EB46-4891-A693-475C6C581289}" type="parTrans" cxnId="{F24C0E40-45FB-4633-8D29-044C9DAEF127}">
      <dgm:prSet/>
      <dgm:spPr/>
      <dgm:t>
        <a:bodyPr/>
        <a:lstStyle/>
        <a:p>
          <a:endParaRPr lang="en-US"/>
        </a:p>
      </dgm:t>
    </dgm:pt>
    <dgm:pt modelId="{15FB9B2F-73B6-4136-A8B5-B3A90CB3C395}" type="sibTrans" cxnId="{F24C0E40-45FB-4633-8D29-044C9DAEF127}">
      <dgm:prSet/>
      <dgm:spPr/>
      <dgm:t>
        <a:bodyPr/>
        <a:lstStyle/>
        <a:p>
          <a:endParaRPr lang="en-US"/>
        </a:p>
      </dgm:t>
    </dgm:pt>
    <dgm:pt modelId="{2E38816D-1C3B-49CC-889A-A2ABA7567F37}" type="pres">
      <dgm:prSet presAssocID="{B7E742F0-0FF5-49EF-A252-BF86A1762739}" presName="vert0" presStyleCnt="0">
        <dgm:presLayoutVars>
          <dgm:dir/>
          <dgm:animOne val="branch"/>
          <dgm:animLvl val="lvl"/>
        </dgm:presLayoutVars>
      </dgm:prSet>
      <dgm:spPr/>
    </dgm:pt>
    <dgm:pt modelId="{827F3484-CEE5-431F-A540-9FF0F3599382}" type="pres">
      <dgm:prSet presAssocID="{032BB049-5916-4CFE-BD4F-7097732E95F1}" presName="thickLine" presStyleLbl="alignNode1" presStyleIdx="0" presStyleCnt="6"/>
      <dgm:spPr/>
    </dgm:pt>
    <dgm:pt modelId="{A03E219A-A100-4591-88D9-7F674D082C33}" type="pres">
      <dgm:prSet presAssocID="{032BB049-5916-4CFE-BD4F-7097732E95F1}" presName="horz1" presStyleCnt="0"/>
      <dgm:spPr/>
    </dgm:pt>
    <dgm:pt modelId="{83E7C2CC-1B08-4651-9C6A-E7BD96096E7B}" type="pres">
      <dgm:prSet presAssocID="{032BB049-5916-4CFE-BD4F-7097732E95F1}" presName="tx1" presStyleLbl="revTx" presStyleIdx="0" presStyleCnt="6"/>
      <dgm:spPr/>
    </dgm:pt>
    <dgm:pt modelId="{CEBEF54B-D549-4B11-9C9F-12E1ACD00A1A}" type="pres">
      <dgm:prSet presAssocID="{032BB049-5916-4CFE-BD4F-7097732E95F1}" presName="vert1" presStyleCnt="0"/>
      <dgm:spPr/>
    </dgm:pt>
    <dgm:pt modelId="{0F08C76C-6E93-4E96-9383-6A69FF1B91F6}" type="pres">
      <dgm:prSet presAssocID="{20F7657A-4696-4ECC-8FEC-83CE09732657}" presName="thickLine" presStyleLbl="alignNode1" presStyleIdx="1" presStyleCnt="6"/>
      <dgm:spPr/>
    </dgm:pt>
    <dgm:pt modelId="{883BF031-D02D-4BE6-AF1C-30FB2C4C9146}" type="pres">
      <dgm:prSet presAssocID="{20F7657A-4696-4ECC-8FEC-83CE09732657}" presName="horz1" presStyleCnt="0"/>
      <dgm:spPr/>
    </dgm:pt>
    <dgm:pt modelId="{D26AA899-9907-4412-A336-8670575F32A1}" type="pres">
      <dgm:prSet presAssocID="{20F7657A-4696-4ECC-8FEC-83CE09732657}" presName="tx1" presStyleLbl="revTx" presStyleIdx="1" presStyleCnt="6" custLinFactNeighborX="195" custLinFactNeighborY="-185"/>
      <dgm:spPr/>
    </dgm:pt>
    <dgm:pt modelId="{768DD020-0D01-49D7-81D0-DDE1177A10BF}" type="pres">
      <dgm:prSet presAssocID="{20F7657A-4696-4ECC-8FEC-83CE09732657}" presName="vert1" presStyleCnt="0"/>
      <dgm:spPr/>
    </dgm:pt>
    <dgm:pt modelId="{1DCD382A-3F5D-4C3E-88A0-022EFF42501F}" type="pres">
      <dgm:prSet presAssocID="{CEED6602-93C9-4B13-8CD1-CC257A132636}" presName="thickLine" presStyleLbl="alignNode1" presStyleIdx="2" presStyleCnt="6"/>
      <dgm:spPr/>
    </dgm:pt>
    <dgm:pt modelId="{A129360D-1DEC-4812-9ABA-E82B1659A254}" type="pres">
      <dgm:prSet presAssocID="{CEED6602-93C9-4B13-8CD1-CC257A132636}" presName="horz1" presStyleCnt="0"/>
      <dgm:spPr/>
    </dgm:pt>
    <dgm:pt modelId="{B7A1F97F-C94D-4536-8842-34DA5B0E3A44}" type="pres">
      <dgm:prSet presAssocID="{CEED6602-93C9-4B13-8CD1-CC257A132636}" presName="tx1" presStyleLbl="revTx" presStyleIdx="2" presStyleCnt="6" custLinFactNeighborX="195" custLinFactNeighborY="5097"/>
      <dgm:spPr/>
    </dgm:pt>
    <dgm:pt modelId="{640E146A-1D08-4234-96DD-C143A32456F3}" type="pres">
      <dgm:prSet presAssocID="{CEED6602-93C9-4B13-8CD1-CC257A132636}" presName="vert1" presStyleCnt="0"/>
      <dgm:spPr/>
    </dgm:pt>
    <dgm:pt modelId="{53B5AF3F-06FD-49DD-AE0E-9F0A8B782A16}" type="pres">
      <dgm:prSet presAssocID="{36C4F041-EACB-409C-A90E-E9E91B10DA6A}" presName="thickLine" presStyleLbl="alignNode1" presStyleIdx="3" presStyleCnt="6"/>
      <dgm:spPr/>
    </dgm:pt>
    <dgm:pt modelId="{F4653D66-9F2A-4889-8D1C-DD3699C77361}" type="pres">
      <dgm:prSet presAssocID="{36C4F041-EACB-409C-A90E-E9E91B10DA6A}" presName="horz1" presStyleCnt="0"/>
      <dgm:spPr/>
    </dgm:pt>
    <dgm:pt modelId="{46B06D8E-B383-4642-B9FF-C4F2408B4C10}" type="pres">
      <dgm:prSet presAssocID="{36C4F041-EACB-409C-A90E-E9E91B10DA6A}" presName="tx1" presStyleLbl="revTx" presStyleIdx="3" presStyleCnt="6"/>
      <dgm:spPr/>
    </dgm:pt>
    <dgm:pt modelId="{DDD78623-77A5-435E-8E0A-56FCD0E608C7}" type="pres">
      <dgm:prSet presAssocID="{36C4F041-EACB-409C-A90E-E9E91B10DA6A}" presName="vert1" presStyleCnt="0"/>
      <dgm:spPr/>
    </dgm:pt>
    <dgm:pt modelId="{6CE4C89C-AA4F-47FE-9F22-5E92C2EE73D2}" type="pres">
      <dgm:prSet presAssocID="{273AB145-A486-42D7-9119-BB054BD254B0}" presName="thickLine" presStyleLbl="alignNode1" presStyleIdx="4" presStyleCnt="6" custLinFactNeighborX="0" custLinFactNeighborY="-11571"/>
      <dgm:spPr/>
    </dgm:pt>
    <dgm:pt modelId="{D1832A10-25FC-4823-9EC4-DB847BFEC74E}" type="pres">
      <dgm:prSet presAssocID="{273AB145-A486-42D7-9119-BB054BD254B0}" presName="horz1" presStyleCnt="0"/>
      <dgm:spPr/>
    </dgm:pt>
    <dgm:pt modelId="{D4FA0137-CE09-45AD-8255-C975C88CDF0E}" type="pres">
      <dgm:prSet presAssocID="{273AB145-A486-42D7-9119-BB054BD254B0}" presName="tx1" presStyleLbl="revTx" presStyleIdx="4" presStyleCnt="6" custLinFactNeighborX="195" custLinFactNeighborY="-9149"/>
      <dgm:spPr/>
    </dgm:pt>
    <dgm:pt modelId="{60DB19DB-8C55-4A7F-B32A-6615474DD12C}" type="pres">
      <dgm:prSet presAssocID="{273AB145-A486-42D7-9119-BB054BD254B0}" presName="vert1" presStyleCnt="0"/>
      <dgm:spPr/>
    </dgm:pt>
    <dgm:pt modelId="{32F64862-2F38-4D60-8F2B-A877FA408DC7}" type="pres">
      <dgm:prSet presAssocID="{2E85B84E-B015-4FFB-B3D7-8D87EF8D3E16}" presName="thickLine" presStyleLbl="alignNode1" presStyleIdx="5" presStyleCnt="6" custLinFactNeighborX="0" custLinFactNeighborY="-37761"/>
      <dgm:spPr/>
    </dgm:pt>
    <dgm:pt modelId="{AB3D6C0A-78F6-4AEB-874D-7CC518F31BE0}" type="pres">
      <dgm:prSet presAssocID="{2E85B84E-B015-4FFB-B3D7-8D87EF8D3E16}" presName="horz1" presStyleCnt="0"/>
      <dgm:spPr/>
    </dgm:pt>
    <dgm:pt modelId="{B961DB72-B372-4C1B-9407-9496652C8FCC}" type="pres">
      <dgm:prSet presAssocID="{2E85B84E-B015-4FFB-B3D7-8D87EF8D3E16}" presName="tx1" presStyleLbl="revTx" presStyleIdx="5" presStyleCnt="6" custLinFactNeighborX="284" custLinFactNeighborY="-37686"/>
      <dgm:spPr/>
    </dgm:pt>
    <dgm:pt modelId="{40FB057D-8C5A-4B9F-8B02-92DFFE6BBD76}" type="pres">
      <dgm:prSet presAssocID="{2E85B84E-B015-4FFB-B3D7-8D87EF8D3E16}" presName="vert1" presStyleCnt="0"/>
      <dgm:spPr/>
    </dgm:pt>
  </dgm:ptLst>
  <dgm:cxnLst>
    <dgm:cxn modelId="{A286D915-DA54-45D9-A0F0-AF78B13F379D}" srcId="{B7E742F0-0FF5-49EF-A252-BF86A1762739}" destId="{032BB049-5916-4CFE-BD4F-7097732E95F1}" srcOrd="0" destOrd="0" parTransId="{CE70B20B-F2A6-485F-A6DC-DC15498CE9E5}" sibTransId="{0111C083-2064-4C98-8FA2-7A24A396D017}"/>
    <dgm:cxn modelId="{0699DE18-7152-40FE-83C5-024B37E699B7}" srcId="{B7E742F0-0FF5-49EF-A252-BF86A1762739}" destId="{273AB145-A486-42D7-9119-BB054BD254B0}" srcOrd="4" destOrd="0" parTransId="{D141FE2C-C481-4723-BCF0-DE67D33CDDF4}" sibTransId="{ACEFBA50-1C23-47FE-8A7B-6A43ECC3EE3F}"/>
    <dgm:cxn modelId="{4887C139-222C-47EA-A8C4-46405CEE76AB}" type="presOf" srcId="{CEED6602-93C9-4B13-8CD1-CC257A132636}" destId="{B7A1F97F-C94D-4536-8842-34DA5B0E3A44}" srcOrd="0" destOrd="0" presId="urn:microsoft.com/office/officeart/2008/layout/LinedList"/>
    <dgm:cxn modelId="{E137F93C-8213-43AE-9387-A06F3EAF4736}" srcId="{B7E742F0-0FF5-49EF-A252-BF86A1762739}" destId="{20F7657A-4696-4ECC-8FEC-83CE09732657}" srcOrd="1" destOrd="0" parTransId="{E510A5CC-5BEB-4E1C-A661-CE6D437284D7}" sibTransId="{55DC37A8-686A-4FB7-B225-9C58D551C330}"/>
    <dgm:cxn modelId="{F24C0E40-45FB-4633-8D29-044C9DAEF127}" srcId="{B7E742F0-0FF5-49EF-A252-BF86A1762739}" destId="{2E85B84E-B015-4FFB-B3D7-8D87EF8D3E16}" srcOrd="5" destOrd="0" parTransId="{9337E8E4-EB46-4891-A693-475C6C581289}" sibTransId="{15FB9B2F-73B6-4136-A8B5-B3A90CB3C395}"/>
    <dgm:cxn modelId="{C3A8EE5D-4FA2-46F3-9240-0A2327BCE48A}" srcId="{B7E742F0-0FF5-49EF-A252-BF86A1762739}" destId="{36C4F041-EACB-409C-A90E-E9E91B10DA6A}" srcOrd="3" destOrd="0" parTransId="{FE1972C4-3CF9-4E76-8664-837266831B5F}" sibTransId="{815F0015-788B-4B9A-B8FC-4AB219EF47D6}"/>
    <dgm:cxn modelId="{78C0A97D-8B40-4A65-BE27-B2DFEC6561F1}" type="presOf" srcId="{032BB049-5916-4CFE-BD4F-7097732E95F1}" destId="{83E7C2CC-1B08-4651-9C6A-E7BD96096E7B}" srcOrd="0" destOrd="0" presId="urn:microsoft.com/office/officeart/2008/layout/LinedList"/>
    <dgm:cxn modelId="{06B9E892-EA2C-4009-BF79-99E5A0E622CA}" type="presOf" srcId="{36C4F041-EACB-409C-A90E-E9E91B10DA6A}" destId="{46B06D8E-B383-4642-B9FF-C4F2408B4C10}" srcOrd="0" destOrd="0" presId="urn:microsoft.com/office/officeart/2008/layout/LinedList"/>
    <dgm:cxn modelId="{D78FF1B1-57A7-4D1D-BB6A-3E2986C1DCEF}" srcId="{B7E742F0-0FF5-49EF-A252-BF86A1762739}" destId="{CEED6602-93C9-4B13-8CD1-CC257A132636}" srcOrd="2" destOrd="0" parTransId="{80847B55-4BF0-4E02-A935-380EDF7E411C}" sibTransId="{BC55F831-0C32-4975-A54F-17106856BCD2}"/>
    <dgm:cxn modelId="{184D8EBD-05F1-4D4E-8F3B-BE6F1957FAB2}" type="presOf" srcId="{20F7657A-4696-4ECC-8FEC-83CE09732657}" destId="{D26AA899-9907-4412-A336-8670575F32A1}" srcOrd="0" destOrd="0" presId="urn:microsoft.com/office/officeart/2008/layout/LinedList"/>
    <dgm:cxn modelId="{FDDA76D0-3ECC-4658-B193-640CFB55B4F6}" type="presOf" srcId="{2E85B84E-B015-4FFB-B3D7-8D87EF8D3E16}" destId="{B961DB72-B372-4C1B-9407-9496652C8FCC}" srcOrd="0" destOrd="0" presId="urn:microsoft.com/office/officeart/2008/layout/LinedList"/>
    <dgm:cxn modelId="{DC9EE8E5-FE68-4B0B-8500-C7E99F1796D5}" type="presOf" srcId="{273AB145-A486-42D7-9119-BB054BD254B0}" destId="{D4FA0137-CE09-45AD-8255-C975C88CDF0E}" srcOrd="0" destOrd="0" presId="urn:microsoft.com/office/officeart/2008/layout/LinedList"/>
    <dgm:cxn modelId="{69F527F4-CEA2-4AD7-957B-02568E0A8B9E}" type="presOf" srcId="{B7E742F0-0FF5-49EF-A252-BF86A1762739}" destId="{2E38816D-1C3B-49CC-889A-A2ABA7567F37}" srcOrd="0" destOrd="0" presId="urn:microsoft.com/office/officeart/2008/layout/LinedList"/>
    <dgm:cxn modelId="{2CA28E14-8B53-4714-B5AA-2AED26AB677C}" type="presParOf" srcId="{2E38816D-1C3B-49CC-889A-A2ABA7567F37}" destId="{827F3484-CEE5-431F-A540-9FF0F3599382}" srcOrd="0" destOrd="0" presId="urn:microsoft.com/office/officeart/2008/layout/LinedList"/>
    <dgm:cxn modelId="{FF348C7F-2609-4ACE-AC11-05A9E69599B1}" type="presParOf" srcId="{2E38816D-1C3B-49CC-889A-A2ABA7567F37}" destId="{A03E219A-A100-4591-88D9-7F674D082C33}" srcOrd="1" destOrd="0" presId="urn:microsoft.com/office/officeart/2008/layout/LinedList"/>
    <dgm:cxn modelId="{ABBF1A00-B1C3-46D6-A5B9-182A895C6702}" type="presParOf" srcId="{A03E219A-A100-4591-88D9-7F674D082C33}" destId="{83E7C2CC-1B08-4651-9C6A-E7BD96096E7B}" srcOrd="0" destOrd="0" presId="urn:microsoft.com/office/officeart/2008/layout/LinedList"/>
    <dgm:cxn modelId="{C94A89DB-D9E7-4118-9566-EA53A188D057}" type="presParOf" srcId="{A03E219A-A100-4591-88D9-7F674D082C33}" destId="{CEBEF54B-D549-4B11-9C9F-12E1ACD00A1A}" srcOrd="1" destOrd="0" presId="urn:microsoft.com/office/officeart/2008/layout/LinedList"/>
    <dgm:cxn modelId="{513BD663-129E-4429-8070-3C998CE7DF2F}" type="presParOf" srcId="{2E38816D-1C3B-49CC-889A-A2ABA7567F37}" destId="{0F08C76C-6E93-4E96-9383-6A69FF1B91F6}" srcOrd="2" destOrd="0" presId="urn:microsoft.com/office/officeart/2008/layout/LinedList"/>
    <dgm:cxn modelId="{4708A57B-59D5-4C94-AE49-06172B4D04FF}" type="presParOf" srcId="{2E38816D-1C3B-49CC-889A-A2ABA7567F37}" destId="{883BF031-D02D-4BE6-AF1C-30FB2C4C9146}" srcOrd="3" destOrd="0" presId="urn:microsoft.com/office/officeart/2008/layout/LinedList"/>
    <dgm:cxn modelId="{862F8889-E388-442D-AA9F-F33957CEA406}" type="presParOf" srcId="{883BF031-D02D-4BE6-AF1C-30FB2C4C9146}" destId="{D26AA899-9907-4412-A336-8670575F32A1}" srcOrd="0" destOrd="0" presId="urn:microsoft.com/office/officeart/2008/layout/LinedList"/>
    <dgm:cxn modelId="{6D6D644A-5EA8-4A2A-A625-4A6EF6C11778}" type="presParOf" srcId="{883BF031-D02D-4BE6-AF1C-30FB2C4C9146}" destId="{768DD020-0D01-49D7-81D0-DDE1177A10BF}" srcOrd="1" destOrd="0" presId="urn:microsoft.com/office/officeart/2008/layout/LinedList"/>
    <dgm:cxn modelId="{84953D82-01E2-46E8-B8CD-1C2FEEDC1C14}" type="presParOf" srcId="{2E38816D-1C3B-49CC-889A-A2ABA7567F37}" destId="{1DCD382A-3F5D-4C3E-88A0-022EFF42501F}" srcOrd="4" destOrd="0" presId="urn:microsoft.com/office/officeart/2008/layout/LinedList"/>
    <dgm:cxn modelId="{8655815D-EA16-4114-B4DA-E841D460900B}" type="presParOf" srcId="{2E38816D-1C3B-49CC-889A-A2ABA7567F37}" destId="{A129360D-1DEC-4812-9ABA-E82B1659A254}" srcOrd="5" destOrd="0" presId="urn:microsoft.com/office/officeart/2008/layout/LinedList"/>
    <dgm:cxn modelId="{3861CB32-AD70-4E79-A3DC-7AAE70AFE120}" type="presParOf" srcId="{A129360D-1DEC-4812-9ABA-E82B1659A254}" destId="{B7A1F97F-C94D-4536-8842-34DA5B0E3A44}" srcOrd="0" destOrd="0" presId="urn:microsoft.com/office/officeart/2008/layout/LinedList"/>
    <dgm:cxn modelId="{6CB391A6-78C0-4970-9A35-CB3D728E36B6}" type="presParOf" srcId="{A129360D-1DEC-4812-9ABA-E82B1659A254}" destId="{640E146A-1D08-4234-96DD-C143A32456F3}" srcOrd="1" destOrd="0" presId="urn:microsoft.com/office/officeart/2008/layout/LinedList"/>
    <dgm:cxn modelId="{16E1E233-9CF9-46B2-BA98-97A34FDD1535}" type="presParOf" srcId="{2E38816D-1C3B-49CC-889A-A2ABA7567F37}" destId="{53B5AF3F-06FD-49DD-AE0E-9F0A8B782A16}" srcOrd="6" destOrd="0" presId="urn:microsoft.com/office/officeart/2008/layout/LinedList"/>
    <dgm:cxn modelId="{1227E038-1D2D-4BE5-A112-AAC02DF4FDE1}" type="presParOf" srcId="{2E38816D-1C3B-49CC-889A-A2ABA7567F37}" destId="{F4653D66-9F2A-4889-8D1C-DD3699C77361}" srcOrd="7" destOrd="0" presId="urn:microsoft.com/office/officeart/2008/layout/LinedList"/>
    <dgm:cxn modelId="{DF2D25A6-CB81-42D4-A9CD-DAF9172B7F06}" type="presParOf" srcId="{F4653D66-9F2A-4889-8D1C-DD3699C77361}" destId="{46B06D8E-B383-4642-B9FF-C4F2408B4C10}" srcOrd="0" destOrd="0" presId="urn:microsoft.com/office/officeart/2008/layout/LinedList"/>
    <dgm:cxn modelId="{CC53F5F8-EC88-43AB-9BD4-A3E73E46D404}" type="presParOf" srcId="{F4653D66-9F2A-4889-8D1C-DD3699C77361}" destId="{DDD78623-77A5-435E-8E0A-56FCD0E608C7}" srcOrd="1" destOrd="0" presId="urn:microsoft.com/office/officeart/2008/layout/LinedList"/>
    <dgm:cxn modelId="{C410A16B-9077-4823-8084-49297ADE6813}" type="presParOf" srcId="{2E38816D-1C3B-49CC-889A-A2ABA7567F37}" destId="{6CE4C89C-AA4F-47FE-9F22-5E92C2EE73D2}" srcOrd="8" destOrd="0" presId="urn:microsoft.com/office/officeart/2008/layout/LinedList"/>
    <dgm:cxn modelId="{D9A64E8A-7B09-4F63-B57F-88E368465FCF}" type="presParOf" srcId="{2E38816D-1C3B-49CC-889A-A2ABA7567F37}" destId="{D1832A10-25FC-4823-9EC4-DB847BFEC74E}" srcOrd="9" destOrd="0" presId="urn:microsoft.com/office/officeart/2008/layout/LinedList"/>
    <dgm:cxn modelId="{65BD58D6-99C4-4AC8-B7F4-9349FA350AFA}" type="presParOf" srcId="{D1832A10-25FC-4823-9EC4-DB847BFEC74E}" destId="{D4FA0137-CE09-45AD-8255-C975C88CDF0E}" srcOrd="0" destOrd="0" presId="urn:microsoft.com/office/officeart/2008/layout/LinedList"/>
    <dgm:cxn modelId="{A86A9FE7-9082-4F71-8051-8E52F257383F}" type="presParOf" srcId="{D1832A10-25FC-4823-9EC4-DB847BFEC74E}" destId="{60DB19DB-8C55-4A7F-B32A-6615474DD12C}" srcOrd="1" destOrd="0" presId="urn:microsoft.com/office/officeart/2008/layout/LinedList"/>
    <dgm:cxn modelId="{C56C884A-F3BD-48DC-AA8D-FA4C41C1E300}" type="presParOf" srcId="{2E38816D-1C3B-49CC-889A-A2ABA7567F37}" destId="{32F64862-2F38-4D60-8F2B-A877FA408DC7}" srcOrd="10" destOrd="0" presId="urn:microsoft.com/office/officeart/2008/layout/LinedList"/>
    <dgm:cxn modelId="{47AEE4B4-16D7-4BD5-8624-EB1C164F9A34}" type="presParOf" srcId="{2E38816D-1C3B-49CC-889A-A2ABA7567F37}" destId="{AB3D6C0A-78F6-4AEB-874D-7CC518F31BE0}" srcOrd="11" destOrd="0" presId="urn:microsoft.com/office/officeart/2008/layout/LinedList"/>
    <dgm:cxn modelId="{F7CA2DD2-A62E-459A-B6F6-D31D0C359D8D}" type="presParOf" srcId="{AB3D6C0A-78F6-4AEB-874D-7CC518F31BE0}" destId="{B961DB72-B372-4C1B-9407-9496652C8FCC}" srcOrd="0" destOrd="0" presId="urn:microsoft.com/office/officeart/2008/layout/LinedList"/>
    <dgm:cxn modelId="{F667F108-6537-4AB3-A429-7490BB29E4E5}" type="presParOf" srcId="{AB3D6C0A-78F6-4AEB-874D-7CC518F31BE0}" destId="{40FB057D-8C5A-4B9F-8B02-92DFFE6BBD76}"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7F3484-CEE5-431F-A540-9FF0F3599382}">
      <dsp:nvSpPr>
        <dsp:cNvPr id="0" name=""/>
        <dsp:cNvSpPr/>
      </dsp:nvSpPr>
      <dsp:spPr>
        <a:xfrm>
          <a:off x="0" y="4293"/>
          <a:ext cx="113538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E7C2CC-1B08-4651-9C6A-E7BD96096E7B}">
      <dsp:nvSpPr>
        <dsp:cNvPr id="0" name=""/>
        <dsp:cNvSpPr/>
      </dsp:nvSpPr>
      <dsp:spPr>
        <a:xfrm>
          <a:off x="0" y="4293"/>
          <a:ext cx="11353800" cy="1464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866040" lvl="1" indent="-433020" algn="l" defTabSz="914400" rtl="0" eaLnBrk="1" latinLnBrk="0" hangingPunct="1">
            <a:lnSpc>
              <a:spcPts val="5615"/>
            </a:lnSpc>
            <a:spcBef>
              <a:spcPct val="0"/>
            </a:spcBef>
            <a:spcAft>
              <a:spcPct val="35000"/>
            </a:spcAft>
            <a:buFont typeface="Arial"/>
            <a:buNone/>
          </a:pPr>
          <a:r>
            <a:rPr lang="en-US" sz="3600" kern="1200" spc="39" dirty="0">
              <a:solidFill>
                <a:srgbClr val="000000"/>
              </a:solidFill>
              <a:latin typeface="The Seasons"/>
              <a:ea typeface="+mn-ea"/>
              <a:cs typeface="+mn-cs"/>
            </a:rPr>
            <a:t>Which country has higher annual GDP Growth Rate?</a:t>
          </a:r>
        </a:p>
      </dsp:txBody>
      <dsp:txXfrm>
        <a:off x="0" y="4293"/>
        <a:ext cx="11353800" cy="1464106"/>
      </dsp:txXfrm>
    </dsp:sp>
    <dsp:sp modelId="{0F08C76C-6E93-4E96-9383-6A69FF1B91F6}">
      <dsp:nvSpPr>
        <dsp:cNvPr id="0" name=""/>
        <dsp:cNvSpPr/>
      </dsp:nvSpPr>
      <dsp:spPr>
        <a:xfrm>
          <a:off x="0" y="1468399"/>
          <a:ext cx="113538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6AA899-9907-4412-A336-8670575F32A1}">
      <dsp:nvSpPr>
        <dsp:cNvPr id="0" name=""/>
        <dsp:cNvSpPr/>
      </dsp:nvSpPr>
      <dsp:spPr>
        <a:xfrm>
          <a:off x="0" y="1465691"/>
          <a:ext cx="11353800" cy="1464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866040" lvl="1" indent="-433020" algn="l" defTabSz="914400" rtl="0" eaLnBrk="1" latinLnBrk="0" hangingPunct="1">
            <a:lnSpc>
              <a:spcPts val="5615"/>
            </a:lnSpc>
            <a:spcBef>
              <a:spcPct val="0"/>
            </a:spcBef>
            <a:spcAft>
              <a:spcPct val="35000"/>
            </a:spcAft>
            <a:buFont typeface="Arial"/>
            <a:buNone/>
          </a:pPr>
          <a:r>
            <a:rPr lang="en-US" sz="3600" kern="1200" spc="39" dirty="0">
              <a:solidFill>
                <a:srgbClr val="000000"/>
              </a:solidFill>
              <a:latin typeface="The Seasons"/>
              <a:ea typeface="+mn-ea"/>
              <a:cs typeface="+mn-cs"/>
            </a:rPr>
            <a:t>Which country has higher merchandise export to import ratio?</a:t>
          </a:r>
        </a:p>
      </dsp:txBody>
      <dsp:txXfrm>
        <a:off x="0" y="1465691"/>
        <a:ext cx="11353800" cy="1464106"/>
      </dsp:txXfrm>
    </dsp:sp>
    <dsp:sp modelId="{1DCD382A-3F5D-4C3E-88A0-022EFF42501F}">
      <dsp:nvSpPr>
        <dsp:cNvPr id="0" name=""/>
        <dsp:cNvSpPr/>
      </dsp:nvSpPr>
      <dsp:spPr>
        <a:xfrm>
          <a:off x="0" y="2932506"/>
          <a:ext cx="113538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A1F97F-C94D-4536-8842-34DA5B0E3A44}">
      <dsp:nvSpPr>
        <dsp:cNvPr id="0" name=""/>
        <dsp:cNvSpPr/>
      </dsp:nvSpPr>
      <dsp:spPr>
        <a:xfrm>
          <a:off x="0" y="3007131"/>
          <a:ext cx="11353800" cy="1464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866040" lvl="1" indent="-433020" algn="l" defTabSz="914400" rtl="0" eaLnBrk="1" latinLnBrk="0" hangingPunct="1">
            <a:lnSpc>
              <a:spcPts val="5615"/>
            </a:lnSpc>
            <a:spcBef>
              <a:spcPct val="0"/>
            </a:spcBef>
            <a:spcAft>
              <a:spcPct val="35000"/>
            </a:spcAft>
            <a:buFont typeface="Arial"/>
            <a:buNone/>
          </a:pPr>
          <a:r>
            <a:rPr lang="en-US" sz="3600" kern="1200" spc="39" dirty="0">
              <a:solidFill>
                <a:srgbClr val="000000"/>
              </a:solidFill>
              <a:latin typeface="The Seasons"/>
              <a:ea typeface="+mn-ea"/>
              <a:cs typeface="+mn-cs"/>
            </a:rPr>
            <a:t>Which country has the higher trade % of GDP?</a:t>
          </a:r>
        </a:p>
      </dsp:txBody>
      <dsp:txXfrm>
        <a:off x="0" y="3007131"/>
        <a:ext cx="11353800" cy="1464106"/>
      </dsp:txXfrm>
    </dsp:sp>
    <dsp:sp modelId="{53B5AF3F-06FD-49DD-AE0E-9F0A8B782A16}">
      <dsp:nvSpPr>
        <dsp:cNvPr id="0" name=""/>
        <dsp:cNvSpPr/>
      </dsp:nvSpPr>
      <dsp:spPr>
        <a:xfrm>
          <a:off x="0" y="4396612"/>
          <a:ext cx="113538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B06D8E-B383-4642-B9FF-C4F2408B4C10}">
      <dsp:nvSpPr>
        <dsp:cNvPr id="0" name=""/>
        <dsp:cNvSpPr/>
      </dsp:nvSpPr>
      <dsp:spPr>
        <a:xfrm>
          <a:off x="0" y="4396612"/>
          <a:ext cx="11353800" cy="1464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866040" lvl="1" indent="-433020" algn="l" defTabSz="914400" rtl="0" eaLnBrk="1" latinLnBrk="0" hangingPunct="1">
            <a:lnSpc>
              <a:spcPts val="5615"/>
            </a:lnSpc>
            <a:spcBef>
              <a:spcPct val="0"/>
            </a:spcBef>
            <a:spcAft>
              <a:spcPct val="35000"/>
            </a:spcAft>
            <a:buFont typeface="Arial"/>
            <a:buNone/>
          </a:pPr>
          <a:r>
            <a:rPr lang="en-US" sz="3600" kern="1200" spc="39" dirty="0">
              <a:solidFill>
                <a:srgbClr val="000000"/>
              </a:solidFill>
              <a:latin typeface="The Seasons"/>
              <a:ea typeface="+mn-ea"/>
              <a:cs typeface="+mn-cs"/>
            </a:rPr>
            <a:t>How is the fuel trade for both countries?</a:t>
          </a:r>
        </a:p>
      </dsp:txBody>
      <dsp:txXfrm>
        <a:off x="0" y="4396612"/>
        <a:ext cx="11353800" cy="1464106"/>
      </dsp:txXfrm>
    </dsp:sp>
    <dsp:sp modelId="{6CE4C89C-AA4F-47FE-9F22-5E92C2EE73D2}">
      <dsp:nvSpPr>
        <dsp:cNvPr id="0" name=""/>
        <dsp:cNvSpPr/>
      </dsp:nvSpPr>
      <dsp:spPr>
        <a:xfrm>
          <a:off x="0" y="5691307"/>
          <a:ext cx="113538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FA0137-CE09-45AD-8255-C975C88CDF0E}">
      <dsp:nvSpPr>
        <dsp:cNvPr id="0" name=""/>
        <dsp:cNvSpPr/>
      </dsp:nvSpPr>
      <dsp:spPr>
        <a:xfrm>
          <a:off x="0" y="5726767"/>
          <a:ext cx="11353800" cy="1464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866040" lvl="1" indent="-433020" algn="l" defTabSz="914400" rtl="0" eaLnBrk="1" latinLnBrk="0" hangingPunct="1">
            <a:lnSpc>
              <a:spcPts val="5615"/>
            </a:lnSpc>
            <a:spcBef>
              <a:spcPct val="0"/>
            </a:spcBef>
            <a:spcAft>
              <a:spcPct val="35000"/>
            </a:spcAft>
            <a:buFont typeface="Arial"/>
            <a:buNone/>
          </a:pPr>
          <a:r>
            <a:rPr lang="en-US" sz="3600" kern="1200" spc="39" dirty="0">
              <a:solidFill>
                <a:srgbClr val="000000"/>
              </a:solidFill>
              <a:latin typeface="The Seasons"/>
              <a:ea typeface="+mn-ea"/>
              <a:cs typeface="+mn-cs"/>
            </a:rPr>
            <a:t>Which country has higher gross savings / year?</a:t>
          </a:r>
        </a:p>
      </dsp:txBody>
      <dsp:txXfrm>
        <a:off x="0" y="5726767"/>
        <a:ext cx="11353800" cy="1464106"/>
      </dsp:txXfrm>
    </dsp:sp>
    <dsp:sp modelId="{32F64862-2F38-4D60-8F2B-A877FA408DC7}">
      <dsp:nvSpPr>
        <dsp:cNvPr id="0" name=""/>
        <dsp:cNvSpPr/>
      </dsp:nvSpPr>
      <dsp:spPr>
        <a:xfrm>
          <a:off x="0" y="6771963"/>
          <a:ext cx="113538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61DB72-B372-4C1B-9407-9496652C8FCC}">
      <dsp:nvSpPr>
        <dsp:cNvPr id="0" name=""/>
        <dsp:cNvSpPr/>
      </dsp:nvSpPr>
      <dsp:spPr>
        <a:xfrm>
          <a:off x="0" y="6773062"/>
          <a:ext cx="11353800" cy="1464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866040" lvl="1" indent="-433020" algn="l" defTabSz="914400" rtl="0" eaLnBrk="1" latinLnBrk="0" hangingPunct="1">
            <a:lnSpc>
              <a:spcPts val="5615"/>
            </a:lnSpc>
            <a:spcBef>
              <a:spcPct val="0"/>
            </a:spcBef>
            <a:spcAft>
              <a:spcPct val="35000"/>
            </a:spcAft>
            <a:buFont typeface="Arial"/>
            <a:buNone/>
          </a:pPr>
          <a:r>
            <a:rPr lang="en-US" sz="3600" kern="1200" spc="39" dirty="0">
              <a:solidFill>
                <a:srgbClr val="000000"/>
              </a:solidFill>
              <a:latin typeface="The Seasons"/>
              <a:ea typeface="+mn-ea"/>
              <a:cs typeface="+mn-cs"/>
            </a:rPr>
            <a:t>What is the average reserves of imports %?</a:t>
          </a:r>
        </a:p>
      </dsp:txBody>
      <dsp:txXfrm>
        <a:off x="0" y="6773062"/>
        <a:ext cx="11353800" cy="146410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833A0-7643-4384-8E2D-7E1D391828CE}" type="datetimeFigureOut">
              <a:rPr lang="en-US" smtClean="0"/>
              <a:t>5/14/2024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9DCBDA-AE8D-484A-8982-AE09F311A94C}" type="slidenum">
              <a:rPr lang="en-US" smtClean="0"/>
              <a:t>‹#›</a:t>
            </a:fld>
            <a:endParaRPr lang="en-US"/>
          </a:p>
        </p:txBody>
      </p:sp>
    </p:spTree>
    <p:extLst>
      <p:ext uri="{BB962C8B-B14F-4D97-AF65-F5344CB8AC3E}">
        <p14:creationId xmlns:p14="http://schemas.microsoft.com/office/powerpoint/2010/main" val="2066750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2.svg"/><Relationship Id="rId7" Type="http://schemas.openxmlformats.org/officeDocument/2006/relationships/diagramData" Target="../diagrams/data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jpeg"/><Relationship Id="rId11" Type="http://schemas.microsoft.com/office/2007/relationships/diagramDrawing" Target="../diagrams/drawing1.xml"/><Relationship Id="rId5" Type="http://schemas.openxmlformats.org/officeDocument/2006/relationships/image" Target="../media/image4.svg"/><Relationship Id="rId10" Type="http://schemas.openxmlformats.org/officeDocument/2006/relationships/diagramColors" Target="../diagrams/colors1.xml"/><Relationship Id="rId4" Type="http://schemas.openxmlformats.org/officeDocument/2006/relationships/image" Target="../media/image3.png"/><Relationship Id="rId9"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3206581" y="6071427"/>
            <a:ext cx="10821542" cy="8814638"/>
          </a:xfrm>
          <a:custGeom>
            <a:avLst/>
            <a:gdLst/>
            <a:ahLst/>
            <a:cxnLst/>
            <a:rect l="l" t="t" r="r" b="b"/>
            <a:pathLst>
              <a:path w="10821542" h="8814638">
                <a:moveTo>
                  <a:pt x="10821542" y="0"/>
                </a:moveTo>
                <a:lnTo>
                  <a:pt x="0" y="0"/>
                </a:lnTo>
                <a:lnTo>
                  <a:pt x="0" y="8814638"/>
                </a:lnTo>
                <a:lnTo>
                  <a:pt x="10821542" y="8814638"/>
                </a:lnTo>
                <a:lnTo>
                  <a:pt x="1082154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673039" y="6071427"/>
            <a:ext cx="10821542" cy="8814638"/>
          </a:xfrm>
          <a:custGeom>
            <a:avLst/>
            <a:gdLst/>
            <a:ahLst/>
            <a:cxnLst/>
            <a:rect l="l" t="t" r="r" b="b"/>
            <a:pathLst>
              <a:path w="10821542" h="8814638">
                <a:moveTo>
                  <a:pt x="0" y="0"/>
                </a:moveTo>
                <a:lnTo>
                  <a:pt x="10821542" y="0"/>
                </a:lnTo>
                <a:lnTo>
                  <a:pt x="10821542" y="8814638"/>
                </a:lnTo>
                <a:lnTo>
                  <a:pt x="0" y="8814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28700" y="1095375"/>
            <a:ext cx="16230600" cy="2564805"/>
          </a:xfrm>
          <a:prstGeom prst="rect">
            <a:avLst/>
          </a:prstGeom>
        </p:spPr>
        <p:txBody>
          <a:bodyPr lIns="0" tIns="0" rIns="0" bIns="0" rtlCol="0" anchor="t">
            <a:spAutoFit/>
          </a:bodyPr>
          <a:lstStyle/>
          <a:p>
            <a:pPr algn="ctr">
              <a:lnSpc>
                <a:spcPts val="9989"/>
              </a:lnSpc>
            </a:pPr>
            <a:r>
              <a:rPr lang="en-US" sz="8999" spc="179" dirty="0">
                <a:solidFill>
                  <a:srgbClr val="2B5493"/>
                </a:solidFill>
                <a:latin typeface="The Seasons Bold"/>
              </a:rPr>
              <a:t>Economy Growth &amp;  Trade Analysis </a:t>
            </a:r>
          </a:p>
        </p:txBody>
      </p:sp>
      <p:sp>
        <p:nvSpPr>
          <p:cNvPr id="5" name="TextBox 5"/>
          <p:cNvSpPr txBox="1"/>
          <p:nvPr/>
        </p:nvSpPr>
        <p:spPr>
          <a:xfrm>
            <a:off x="10221564" y="3904726"/>
            <a:ext cx="7037736" cy="688894"/>
          </a:xfrm>
          <a:prstGeom prst="rect">
            <a:avLst/>
          </a:prstGeom>
        </p:spPr>
        <p:txBody>
          <a:bodyPr lIns="0" tIns="0" rIns="0" bIns="0" rtlCol="0" anchor="t">
            <a:spAutoFit/>
          </a:bodyPr>
          <a:lstStyle/>
          <a:p>
            <a:pPr algn="ctr">
              <a:lnSpc>
                <a:spcPts val="5599"/>
              </a:lnSpc>
              <a:spcBef>
                <a:spcPct val="0"/>
              </a:spcBef>
            </a:pPr>
            <a:r>
              <a:rPr lang="en-US" sz="3999" spc="39" dirty="0">
                <a:solidFill>
                  <a:srgbClr val="000000"/>
                </a:solidFill>
                <a:latin typeface="The Seasons Medium"/>
              </a:rPr>
              <a:t>Presented by Ahmed Hatem</a:t>
            </a:r>
          </a:p>
        </p:txBody>
      </p:sp>
      <p:sp>
        <p:nvSpPr>
          <p:cNvPr id="6" name="Freeform 6"/>
          <p:cNvSpPr/>
          <p:nvPr/>
        </p:nvSpPr>
        <p:spPr>
          <a:xfrm rot="8402361" flipH="1">
            <a:off x="-1707719" y="4930339"/>
            <a:ext cx="3882141" cy="3910581"/>
          </a:xfrm>
          <a:custGeom>
            <a:avLst/>
            <a:gdLst/>
            <a:ahLst/>
            <a:cxnLst/>
            <a:rect l="l" t="t" r="r" b="b"/>
            <a:pathLst>
              <a:path w="3882141" h="3910581">
                <a:moveTo>
                  <a:pt x="3882141" y="0"/>
                </a:moveTo>
                <a:lnTo>
                  <a:pt x="0" y="0"/>
                </a:lnTo>
                <a:lnTo>
                  <a:pt x="0" y="3910582"/>
                </a:lnTo>
                <a:lnTo>
                  <a:pt x="3882141" y="3910582"/>
                </a:lnTo>
                <a:lnTo>
                  <a:pt x="388214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8409860">
            <a:off x="16114135" y="4930339"/>
            <a:ext cx="3882141" cy="3910581"/>
          </a:xfrm>
          <a:custGeom>
            <a:avLst/>
            <a:gdLst/>
            <a:ahLst/>
            <a:cxnLst/>
            <a:rect l="l" t="t" r="r" b="b"/>
            <a:pathLst>
              <a:path w="3882141" h="3910581">
                <a:moveTo>
                  <a:pt x="0" y="0"/>
                </a:moveTo>
                <a:lnTo>
                  <a:pt x="3882140" y="0"/>
                </a:lnTo>
                <a:lnTo>
                  <a:pt x="3882140" y="3910582"/>
                </a:lnTo>
                <a:lnTo>
                  <a:pt x="0" y="3910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2204190" y="3990451"/>
            <a:ext cx="9654888" cy="6641785"/>
          </a:xfrm>
          <a:custGeom>
            <a:avLst/>
            <a:gdLst/>
            <a:ahLst/>
            <a:cxnLst/>
            <a:rect l="l" t="t" r="r" b="b"/>
            <a:pathLst>
              <a:path w="9654888" h="6641785">
                <a:moveTo>
                  <a:pt x="0" y="0"/>
                </a:moveTo>
                <a:lnTo>
                  <a:pt x="9654888" y="0"/>
                </a:lnTo>
                <a:lnTo>
                  <a:pt x="9654888" y="6641786"/>
                </a:lnTo>
                <a:lnTo>
                  <a:pt x="0" y="66417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38200" y="320407"/>
            <a:ext cx="9340639" cy="1083015"/>
          </a:xfrm>
          <a:prstGeom prst="rect">
            <a:avLst/>
          </a:prstGeom>
        </p:spPr>
        <p:txBody>
          <a:bodyPr lIns="0" tIns="0" rIns="0" bIns="0" rtlCol="0" anchor="t">
            <a:spAutoFit/>
          </a:bodyPr>
          <a:lstStyle/>
          <a:p>
            <a:pPr>
              <a:lnSpc>
                <a:spcPts val="8225"/>
              </a:lnSpc>
            </a:pPr>
            <a:r>
              <a:rPr lang="en-US" sz="7410" spc="148" dirty="0">
                <a:solidFill>
                  <a:srgbClr val="2B5493"/>
                </a:solidFill>
                <a:latin typeface="The Seasons Bold"/>
              </a:rPr>
              <a:t>KPIs</a:t>
            </a:r>
          </a:p>
        </p:txBody>
      </p:sp>
      <p:pic>
        <p:nvPicPr>
          <p:cNvPr id="4" name="Picture 3">
            <a:extLst>
              <a:ext uri="{FF2B5EF4-FFF2-40B4-BE49-F238E27FC236}">
                <a16:creationId xmlns:a16="http://schemas.microsoft.com/office/drawing/2014/main" id="{A9C16748-2470-D90E-7103-F28E877245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00800" y="1531655"/>
            <a:ext cx="4930442" cy="2764468"/>
          </a:xfrm>
          <a:prstGeom prst="rect">
            <a:avLst/>
          </a:prstGeom>
        </p:spPr>
      </p:pic>
      <p:sp>
        <p:nvSpPr>
          <p:cNvPr id="7" name="Freeform 2">
            <a:extLst>
              <a:ext uri="{FF2B5EF4-FFF2-40B4-BE49-F238E27FC236}">
                <a16:creationId xmlns:a16="http://schemas.microsoft.com/office/drawing/2014/main" id="{23E947EF-F48C-079D-2A9B-4F1843EEAFEA}"/>
              </a:ext>
            </a:extLst>
          </p:cNvPr>
          <p:cNvSpPr/>
          <p:nvPr/>
        </p:nvSpPr>
        <p:spPr>
          <a:xfrm flipH="1">
            <a:off x="-2325531" y="7863129"/>
            <a:ext cx="8081965" cy="6583128"/>
          </a:xfrm>
          <a:custGeom>
            <a:avLst/>
            <a:gdLst/>
            <a:ahLst/>
            <a:cxnLst/>
            <a:rect l="l" t="t" r="r" b="b"/>
            <a:pathLst>
              <a:path w="8081965" h="6583128">
                <a:moveTo>
                  <a:pt x="8081966" y="0"/>
                </a:moveTo>
                <a:lnTo>
                  <a:pt x="0" y="0"/>
                </a:lnTo>
                <a:lnTo>
                  <a:pt x="0" y="6583128"/>
                </a:lnTo>
                <a:lnTo>
                  <a:pt x="8081966" y="6583128"/>
                </a:lnTo>
                <a:lnTo>
                  <a:pt x="808196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7">
            <a:extLst>
              <a:ext uri="{FF2B5EF4-FFF2-40B4-BE49-F238E27FC236}">
                <a16:creationId xmlns:a16="http://schemas.microsoft.com/office/drawing/2014/main" id="{E04188F3-1184-F63C-320B-A17F09F283A9}"/>
              </a:ext>
            </a:extLst>
          </p:cNvPr>
          <p:cNvSpPr/>
          <p:nvPr/>
        </p:nvSpPr>
        <p:spPr>
          <a:xfrm rot="2872934" flipH="1">
            <a:off x="4119913" y="8839200"/>
            <a:ext cx="3158213" cy="3181350"/>
          </a:xfrm>
          <a:custGeom>
            <a:avLst/>
            <a:gdLst/>
            <a:ahLst/>
            <a:cxnLst/>
            <a:rect l="l" t="t" r="r" b="b"/>
            <a:pathLst>
              <a:path w="3158213" h="3181350">
                <a:moveTo>
                  <a:pt x="3158213" y="0"/>
                </a:moveTo>
                <a:lnTo>
                  <a:pt x="0" y="0"/>
                </a:lnTo>
                <a:lnTo>
                  <a:pt x="0" y="3181350"/>
                </a:lnTo>
                <a:lnTo>
                  <a:pt x="3158213" y="3181350"/>
                </a:lnTo>
                <a:lnTo>
                  <a:pt x="3158213"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3">
            <a:extLst>
              <a:ext uri="{FF2B5EF4-FFF2-40B4-BE49-F238E27FC236}">
                <a16:creationId xmlns:a16="http://schemas.microsoft.com/office/drawing/2014/main" id="{1FACCF2D-9D91-DD50-28A2-111B60147066}"/>
              </a:ext>
            </a:extLst>
          </p:cNvPr>
          <p:cNvSpPr/>
          <p:nvPr/>
        </p:nvSpPr>
        <p:spPr>
          <a:xfrm flipV="1">
            <a:off x="13159849" y="-3808372"/>
            <a:ext cx="8198902" cy="6678378"/>
          </a:xfrm>
          <a:custGeom>
            <a:avLst/>
            <a:gdLst/>
            <a:ahLst/>
            <a:cxnLst/>
            <a:rect l="l" t="t" r="r" b="b"/>
            <a:pathLst>
              <a:path w="8198902" h="6678378">
                <a:moveTo>
                  <a:pt x="0" y="6678379"/>
                </a:moveTo>
                <a:lnTo>
                  <a:pt x="8198902" y="6678379"/>
                </a:lnTo>
                <a:lnTo>
                  <a:pt x="8198902" y="0"/>
                </a:lnTo>
                <a:lnTo>
                  <a:pt x="0" y="0"/>
                </a:lnTo>
                <a:lnTo>
                  <a:pt x="0" y="6678379"/>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Freeform 4">
            <a:extLst>
              <a:ext uri="{FF2B5EF4-FFF2-40B4-BE49-F238E27FC236}">
                <a16:creationId xmlns:a16="http://schemas.microsoft.com/office/drawing/2014/main" id="{04763C8F-5C62-ABC7-CC63-DBD1E07B2503}"/>
              </a:ext>
            </a:extLst>
          </p:cNvPr>
          <p:cNvSpPr/>
          <p:nvPr/>
        </p:nvSpPr>
        <p:spPr>
          <a:xfrm rot="12337659">
            <a:off x="16708894" y="846920"/>
            <a:ext cx="3158213" cy="3181350"/>
          </a:xfrm>
          <a:custGeom>
            <a:avLst/>
            <a:gdLst/>
            <a:ahLst/>
            <a:cxnLst/>
            <a:rect l="l" t="t" r="r" b="b"/>
            <a:pathLst>
              <a:path w="3158213" h="3181350">
                <a:moveTo>
                  <a:pt x="0" y="0"/>
                </a:moveTo>
                <a:lnTo>
                  <a:pt x="3158212" y="0"/>
                </a:lnTo>
                <a:lnTo>
                  <a:pt x="3158212" y="3181350"/>
                </a:lnTo>
                <a:lnTo>
                  <a:pt x="0" y="31813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2" name="TextBox 21">
            <a:extLst>
              <a:ext uri="{FF2B5EF4-FFF2-40B4-BE49-F238E27FC236}">
                <a16:creationId xmlns:a16="http://schemas.microsoft.com/office/drawing/2014/main" id="{AF32B787-F1A9-F85B-023F-F303D47CDF76}"/>
              </a:ext>
            </a:extLst>
          </p:cNvPr>
          <p:cNvSpPr txBox="1"/>
          <p:nvPr/>
        </p:nvSpPr>
        <p:spPr>
          <a:xfrm>
            <a:off x="2106875" y="4424356"/>
            <a:ext cx="14074250" cy="2862322"/>
          </a:xfrm>
          <a:prstGeom prst="rect">
            <a:avLst/>
          </a:prstGeom>
          <a:noFill/>
        </p:spPr>
        <p:txBody>
          <a:bodyPr wrap="square" rtlCol="0">
            <a:spAutoFit/>
          </a:bodyPr>
          <a:lstStyle/>
          <a:p>
            <a:r>
              <a:rPr lang="en-US" sz="3600" spc="39" dirty="0">
                <a:solidFill>
                  <a:srgbClr val="000000"/>
                </a:solidFill>
                <a:latin typeface="The Seasons"/>
              </a:rPr>
              <a:t>The Gross Saving in $ represents the total amount of savings within an economy, typically measured in current US dollars. It is a key economic indicator that reflects the total amount of funds available for investment, both by the private sector and the government.</a:t>
            </a:r>
          </a:p>
        </p:txBody>
      </p:sp>
    </p:spTree>
    <p:extLst>
      <p:ext uri="{BB962C8B-B14F-4D97-AF65-F5344CB8AC3E}">
        <p14:creationId xmlns:p14="http://schemas.microsoft.com/office/powerpoint/2010/main" val="7518935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38200" y="320407"/>
            <a:ext cx="9340639" cy="1083015"/>
          </a:xfrm>
          <a:prstGeom prst="rect">
            <a:avLst/>
          </a:prstGeom>
        </p:spPr>
        <p:txBody>
          <a:bodyPr lIns="0" tIns="0" rIns="0" bIns="0" rtlCol="0" anchor="t">
            <a:spAutoFit/>
          </a:bodyPr>
          <a:lstStyle/>
          <a:p>
            <a:pPr>
              <a:lnSpc>
                <a:spcPts val="8225"/>
              </a:lnSpc>
            </a:pPr>
            <a:r>
              <a:rPr lang="en-US" sz="7410" spc="148" dirty="0">
                <a:solidFill>
                  <a:srgbClr val="2B5493"/>
                </a:solidFill>
                <a:latin typeface="The Seasons Bold"/>
              </a:rPr>
              <a:t>KPIs</a:t>
            </a:r>
          </a:p>
        </p:txBody>
      </p:sp>
      <p:pic>
        <p:nvPicPr>
          <p:cNvPr id="4" name="Picture 3">
            <a:extLst>
              <a:ext uri="{FF2B5EF4-FFF2-40B4-BE49-F238E27FC236}">
                <a16:creationId xmlns:a16="http://schemas.microsoft.com/office/drawing/2014/main" id="{A9C16748-2470-D90E-7103-F28E877245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76800" y="1815827"/>
            <a:ext cx="8042762" cy="2196123"/>
          </a:xfrm>
          <a:prstGeom prst="rect">
            <a:avLst/>
          </a:prstGeom>
        </p:spPr>
      </p:pic>
      <p:sp>
        <p:nvSpPr>
          <p:cNvPr id="7" name="Freeform 2">
            <a:extLst>
              <a:ext uri="{FF2B5EF4-FFF2-40B4-BE49-F238E27FC236}">
                <a16:creationId xmlns:a16="http://schemas.microsoft.com/office/drawing/2014/main" id="{23E947EF-F48C-079D-2A9B-4F1843EEAFEA}"/>
              </a:ext>
            </a:extLst>
          </p:cNvPr>
          <p:cNvSpPr/>
          <p:nvPr/>
        </p:nvSpPr>
        <p:spPr>
          <a:xfrm flipH="1">
            <a:off x="-2325531" y="7863129"/>
            <a:ext cx="8081965" cy="6583128"/>
          </a:xfrm>
          <a:custGeom>
            <a:avLst/>
            <a:gdLst/>
            <a:ahLst/>
            <a:cxnLst/>
            <a:rect l="l" t="t" r="r" b="b"/>
            <a:pathLst>
              <a:path w="8081965" h="6583128">
                <a:moveTo>
                  <a:pt x="8081966" y="0"/>
                </a:moveTo>
                <a:lnTo>
                  <a:pt x="0" y="0"/>
                </a:lnTo>
                <a:lnTo>
                  <a:pt x="0" y="6583128"/>
                </a:lnTo>
                <a:lnTo>
                  <a:pt x="8081966" y="6583128"/>
                </a:lnTo>
                <a:lnTo>
                  <a:pt x="808196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7">
            <a:extLst>
              <a:ext uri="{FF2B5EF4-FFF2-40B4-BE49-F238E27FC236}">
                <a16:creationId xmlns:a16="http://schemas.microsoft.com/office/drawing/2014/main" id="{E04188F3-1184-F63C-320B-A17F09F283A9}"/>
              </a:ext>
            </a:extLst>
          </p:cNvPr>
          <p:cNvSpPr/>
          <p:nvPr/>
        </p:nvSpPr>
        <p:spPr>
          <a:xfrm rot="2872934" flipH="1">
            <a:off x="4119913" y="8839200"/>
            <a:ext cx="3158213" cy="3181350"/>
          </a:xfrm>
          <a:custGeom>
            <a:avLst/>
            <a:gdLst/>
            <a:ahLst/>
            <a:cxnLst/>
            <a:rect l="l" t="t" r="r" b="b"/>
            <a:pathLst>
              <a:path w="3158213" h="3181350">
                <a:moveTo>
                  <a:pt x="3158213" y="0"/>
                </a:moveTo>
                <a:lnTo>
                  <a:pt x="0" y="0"/>
                </a:lnTo>
                <a:lnTo>
                  <a:pt x="0" y="3181350"/>
                </a:lnTo>
                <a:lnTo>
                  <a:pt x="3158213" y="3181350"/>
                </a:lnTo>
                <a:lnTo>
                  <a:pt x="3158213"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3">
            <a:extLst>
              <a:ext uri="{FF2B5EF4-FFF2-40B4-BE49-F238E27FC236}">
                <a16:creationId xmlns:a16="http://schemas.microsoft.com/office/drawing/2014/main" id="{1FACCF2D-9D91-DD50-28A2-111B60147066}"/>
              </a:ext>
            </a:extLst>
          </p:cNvPr>
          <p:cNvSpPr/>
          <p:nvPr/>
        </p:nvSpPr>
        <p:spPr>
          <a:xfrm flipV="1">
            <a:off x="13159849" y="-3808372"/>
            <a:ext cx="8198902" cy="6678378"/>
          </a:xfrm>
          <a:custGeom>
            <a:avLst/>
            <a:gdLst/>
            <a:ahLst/>
            <a:cxnLst/>
            <a:rect l="l" t="t" r="r" b="b"/>
            <a:pathLst>
              <a:path w="8198902" h="6678378">
                <a:moveTo>
                  <a:pt x="0" y="6678379"/>
                </a:moveTo>
                <a:lnTo>
                  <a:pt x="8198902" y="6678379"/>
                </a:lnTo>
                <a:lnTo>
                  <a:pt x="8198902" y="0"/>
                </a:lnTo>
                <a:lnTo>
                  <a:pt x="0" y="0"/>
                </a:lnTo>
                <a:lnTo>
                  <a:pt x="0" y="6678379"/>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Freeform 4">
            <a:extLst>
              <a:ext uri="{FF2B5EF4-FFF2-40B4-BE49-F238E27FC236}">
                <a16:creationId xmlns:a16="http://schemas.microsoft.com/office/drawing/2014/main" id="{04763C8F-5C62-ABC7-CC63-DBD1E07B2503}"/>
              </a:ext>
            </a:extLst>
          </p:cNvPr>
          <p:cNvSpPr/>
          <p:nvPr/>
        </p:nvSpPr>
        <p:spPr>
          <a:xfrm rot="12337659">
            <a:off x="16708894" y="846920"/>
            <a:ext cx="3158213" cy="3181350"/>
          </a:xfrm>
          <a:custGeom>
            <a:avLst/>
            <a:gdLst/>
            <a:ahLst/>
            <a:cxnLst/>
            <a:rect l="l" t="t" r="r" b="b"/>
            <a:pathLst>
              <a:path w="3158213" h="3181350">
                <a:moveTo>
                  <a:pt x="0" y="0"/>
                </a:moveTo>
                <a:lnTo>
                  <a:pt x="3158212" y="0"/>
                </a:lnTo>
                <a:lnTo>
                  <a:pt x="3158212" y="3181350"/>
                </a:lnTo>
                <a:lnTo>
                  <a:pt x="0" y="31813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2" name="TextBox 21">
            <a:extLst>
              <a:ext uri="{FF2B5EF4-FFF2-40B4-BE49-F238E27FC236}">
                <a16:creationId xmlns:a16="http://schemas.microsoft.com/office/drawing/2014/main" id="{AF32B787-F1A9-F85B-023F-F303D47CDF76}"/>
              </a:ext>
            </a:extLst>
          </p:cNvPr>
          <p:cNvSpPr txBox="1"/>
          <p:nvPr/>
        </p:nvSpPr>
        <p:spPr>
          <a:xfrm>
            <a:off x="2106875" y="4424356"/>
            <a:ext cx="14074250" cy="2308324"/>
          </a:xfrm>
          <a:prstGeom prst="rect">
            <a:avLst/>
          </a:prstGeom>
          <a:noFill/>
        </p:spPr>
        <p:txBody>
          <a:bodyPr wrap="square" rtlCol="0">
            <a:spAutoFit/>
          </a:bodyPr>
          <a:lstStyle/>
          <a:p>
            <a:r>
              <a:rPr lang="en-US" sz="3600" spc="39" dirty="0">
                <a:solidFill>
                  <a:srgbClr val="000000"/>
                </a:solidFill>
                <a:latin typeface="The Seasons"/>
              </a:rPr>
              <a:t>The "Average Reserves of Imports %" is a measure that represents the average number of months a country's reserves can cover its imports. It provides insight into a country's ability to sustain its import levels using its foreign reserves.</a:t>
            </a:r>
          </a:p>
        </p:txBody>
      </p:sp>
    </p:spTree>
    <p:extLst>
      <p:ext uri="{BB962C8B-B14F-4D97-AF65-F5344CB8AC3E}">
        <p14:creationId xmlns:p14="http://schemas.microsoft.com/office/powerpoint/2010/main" val="17642971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38200" y="320407"/>
            <a:ext cx="9340639" cy="1083015"/>
          </a:xfrm>
          <a:prstGeom prst="rect">
            <a:avLst/>
          </a:prstGeom>
        </p:spPr>
        <p:txBody>
          <a:bodyPr lIns="0" tIns="0" rIns="0" bIns="0" rtlCol="0" anchor="t">
            <a:spAutoFit/>
          </a:bodyPr>
          <a:lstStyle/>
          <a:p>
            <a:pPr>
              <a:lnSpc>
                <a:spcPts val="8225"/>
              </a:lnSpc>
            </a:pPr>
            <a:r>
              <a:rPr lang="en-US" sz="7410" spc="148" dirty="0">
                <a:solidFill>
                  <a:srgbClr val="2B5493"/>
                </a:solidFill>
                <a:latin typeface="The Seasons Bold"/>
              </a:rPr>
              <a:t>First Dashboard</a:t>
            </a:r>
          </a:p>
        </p:txBody>
      </p:sp>
      <p:pic>
        <p:nvPicPr>
          <p:cNvPr id="4" name="Picture 3">
            <a:extLst>
              <a:ext uri="{FF2B5EF4-FFF2-40B4-BE49-F238E27FC236}">
                <a16:creationId xmlns:a16="http://schemas.microsoft.com/office/drawing/2014/main" id="{A9C16748-2470-D90E-7103-F28E877245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24518" y="1395656"/>
            <a:ext cx="15038963" cy="7495687"/>
          </a:xfrm>
          <a:prstGeom prst="rect">
            <a:avLst/>
          </a:prstGeom>
        </p:spPr>
      </p:pic>
      <p:sp>
        <p:nvSpPr>
          <p:cNvPr id="7" name="Freeform 2">
            <a:extLst>
              <a:ext uri="{FF2B5EF4-FFF2-40B4-BE49-F238E27FC236}">
                <a16:creationId xmlns:a16="http://schemas.microsoft.com/office/drawing/2014/main" id="{23E947EF-F48C-079D-2A9B-4F1843EEAFEA}"/>
              </a:ext>
            </a:extLst>
          </p:cNvPr>
          <p:cNvSpPr/>
          <p:nvPr/>
        </p:nvSpPr>
        <p:spPr>
          <a:xfrm flipH="1">
            <a:off x="-2325531" y="7863129"/>
            <a:ext cx="8081965" cy="6583128"/>
          </a:xfrm>
          <a:custGeom>
            <a:avLst/>
            <a:gdLst/>
            <a:ahLst/>
            <a:cxnLst/>
            <a:rect l="l" t="t" r="r" b="b"/>
            <a:pathLst>
              <a:path w="8081965" h="6583128">
                <a:moveTo>
                  <a:pt x="8081966" y="0"/>
                </a:moveTo>
                <a:lnTo>
                  <a:pt x="0" y="0"/>
                </a:lnTo>
                <a:lnTo>
                  <a:pt x="0" y="6583128"/>
                </a:lnTo>
                <a:lnTo>
                  <a:pt x="8081966" y="6583128"/>
                </a:lnTo>
                <a:lnTo>
                  <a:pt x="808196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7">
            <a:extLst>
              <a:ext uri="{FF2B5EF4-FFF2-40B4-BE49-F238E27FC236}">
                <a16:creationId xmlns:a16="http://schemas.microsoft.com/office/drawing/2014/main" id="{E04188F3-1184-F63C-320B-A17F09F283A9}"/>
              </a:ext>
            </a:extLst>
          </p:cNvPr>
          <p:cNvSpPr/>
          <p:nvPr/>
        </p:nvSpPr>
        <p:spPr>
          <a:xfrm rot="2872934" flipH="1">
            <a:off x="4119913" y="8839200"/>
            <a:ext cx="3158213" cy="3181350"/>
          </a:xfrm>
          <a:custGeom>
            <a:avLst/>
            <a:gdLst/>
            <a:ahLst/>
            <a:cxnLst/>
            <a:rect l="l" t="t" r="r" b="b"/>
            <a:pathLst>
              <a:path w="3158213" h="3181350">
                <a:moveTo>
                  <a:pt x="3158213" y="0"/>
                </a:moveTo>
                <a:lnTo>
                  <a:pt x="0" y="0"/>
                </a:lnTo>
                <a:lnTo>
                  <a:pt x="0" y="3181350"/>
                </a:lnTo>
                <a:lnTo>
                  <a:pt x="3158213" y="3181350"/>
                </a:lnTo>
                <a:lnTo>
                  <a:pt x="3158213"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3">
            <a:extLst>
              <a:ext uri="{FF2B5EF4-FFF2-40B4-BE49-F238E27FC236}">
                <a16:creationId xmlns:a16="http://schemas.microsoft.com/office/drawing/2014/main" id="{1FACCF2D-9D91-DD50-28A2-111B60147066}"/>
              </a:ext>
            </a:extLst>
          </p:cNvPr>
          <p:cNvSpPr/>
          <p:nvPr/>
        </p:nvSpPr>
        <p:spPr>
          <a:xfrm flipV="1">
            <a:off x="13159849" y="-3808372"/>
            <a:ext cx="8198902" cy="6678378"/>
          </a:xfrm>
          <a:custGeom>
            <a:avLst/>
            <a:gdLst/>
            <a:ahLst/>
            <a:cxnLst/>
            <a:rect l="l" t="t" r="r" b="b"/>
            <a:pathLst>
              <a:path w="8198902" h="6678378">
                <a:moveTo>
                  <a:pt x="0" y="6678379"/>
                </a:moveTo>
                <a:lnTo>
                  <a:pt x="8198902" y="6678379"/>
                </a:lnTo>
                <a:lnTo>
                  <a:pt x="8198902" y="0"/>
                </a:lnTo>
                <a:lnTo>
                  <a:pt x="0" y="0"/>
                </a:lnTo>
                <a:lnTo>
                  <a:pt x="0" y="6678379"/>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Freeform 4">
            <a:extLst>
              <a:ext uri="{FF2B5EF4-FFF2-40B4-BE49-F238E27FC236}">
                <a16:creationId xmlns:a16="http://schemas.microsoft.com/office/drawing/2014/main" id="{04763C8F-5C62-ABC7-CC63-DBD1E07B2503}"/>
              </a:ext>
            </a:extLst>
          </p:cNvPr>
          <p:cNvSpPr/>
          <p:nvPr/>
        </p:nvSpPr>
        <p:spPr>
          <a:xfrm rot="12337659">
            <a:off x="16708894" y="846920"/>
            <a:ext cx="3158213" cy="3181350"/>
          </a:xfrm>
          <a:custGeom>
            <a:avLst/>
            <a:gdLst/>
            <a:ahLst/>
            <a:cxnLst/>
            <a:rect l="l" t="t" r="r" b="b"/>
            <a:pathLst>
              <a:path w="3158213" h="3181350">
                <a:moveTo>
                  <a:pt x="0" y="0"/>
                </a:moveTo>
                <a:lnTo>
                  <a:pt x="3158212" y="0"/>
                </a:lnTo>
                <a:lnTo>
                  <a:pt x="3158212" y="3181350"/>
                </a:lnTo>
                <a:lnTo>
                  <a:pt x="0" y="31813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34143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38200" y="320407"/>
            <a:ext cx="9340639" cy="1083015"/>
          </a:xfrm>
          <a:prstGeom prst="rect">
            <a:avLst/>
          </a:prstGeom>
        </p:spPr>
        <p:txBody>
          <a:bodyPr lIns="0" tIns="0" rIns="0" bIns="0" rtlCol="0" anchor="t">
            <a:spAutoFit/>
          </a:bodyPr>
          <a:lstStyle/>
          <a:p>
            <a:pPr>
              <a:lnSpc>
                <a:spcPts val="8225"/>
              </a:lnSpc>
            </a:pPr>
            <a:r>
              <a:rPr lang="en-US" sz="7410" spc="148" dirty="0">
                <a:solidFill>
                  <a:srgbClr val="2B5493"/>
                </a:solidFill>
                <a:latin typeface="The Seasons Bold"/>
              </a:rPr>
              <a:t>Second Dashboard</a:t>
            </a:r>
          </a:p>
        </p:txBody>
      </p:sp>
      <p:pic>
        <p:nvPicPr>
          <p:cNvPr id="4" name="Picture 3">
            <a:extLst>
              <a:ext uri="{FF2B5EF4-FFF2-40B4-BE49-F238E27FC236}">
                <a16:creationId xmlns:a16="http://schemas.microsoft.com/office/drawing/2014/main" id="{A9C16748-2470-D90E-7103-F28E877245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23268" y="1395656"/>
            <a:ext cx="15040731" cy="7596329"/>
          </a:xfrm>
          <a:prstGeom prst="rect">
            <a:avLst/>
          </a:prstGeom>
        </p:spPr>
      </p:pic>
      <p:sp>
        <p:nvSpPr>
          <p:cNvPr id="7" name="Freeform 2">
            <a:extLst>
              <a:ext uri="{FF2B5EF4-FFF2-40B4-BE49-F238E27FC236}">
                <a16:creationId xmlns:a16="http://schemas.microsoft.com/office/drawing/2014/main" id="{23E947EF-F48C-079D-2A9B-4F1843EEAFEA}"/>
              </a:ext>
            </a:extLst>
          </p:cNvPr>
          <p:cNvSpPr/>
          <p:nvPr/>
        </p:nvSpPr>
        <p:spPr>
          <a:xfrm flipH="1">
            <a:off x="-2325531" y="7863129"/>
            <a:ext cx="8081965" cy="6583128"/>
          </a:xfrm>
          <a:custGeom>
            <a:avLst/>
            <a:gdLst/>
            <a:ahLst/>
            <a:cxnLst/>
            <a:rect l="l" t="t" r="r" b="b"/>
            <a:pathLst>
              <a:path w="8081965" h="6583128">
                <a:moveTo>
                  <a:pt x="8081966" y="0"/>
                </a:moveTo>
                <a:lnTo>
                  <a:pt x="0" y="0"/>
                </a:lnTo>
                <a:lnTo>
                  <a:pt x="0" y="6583128"/>
                </a:lnTo>
                <a:lnTo>
                  <a:pt x="8081966" y="6583128"/>
                </a:lnTo>
                <a:lnTo>
                  <a:pt x="808196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7">
            <a:extLst>
              <a:ext uri="{FF2B5EF4-FFF2-40B4-BE49-F238E27FC236}">
                <a16:creationId xmlns:a16="http://schemas.microsoft.com/office/drawing/2014/main" id="{E04188F3-1184-F63C-320B-A17F09F283A9}"/>
              </a:ext>
            </a:extLst>
          </p:cNvPr>
          <p:cNvSpPr/>
          <p:nvPr/>
        </p:nvSpPr>
        <p:spPr>
          <a:xfrm rot="2872934" flipH="1">
            <a:off x="4119913" y="8839200"/>
            <a:ext cx="3158213" cy="3181350"/>
          </a:xfrm>
          <a:custGeom>
            <a:avLst/>
            <a:gdLst/>
            <a:ahLst/>
            <a:cxnLst/>
            <a:rect l="l" t="t" r="r" b="b"/>
            <a:pathLst>
              <a:path w="3158213" h="3181350">
                <a:moveTo>
                  <a:pt x="3158213" y="0"/>
                </a:moveTo>
                <a:lnTo>
                  <a:pt x="0" y="0"/>
                </a:lnTo>
                <a:lnTo>
                  <a:pt x="0" y="3181350"/>
                </a:lnTo>
                <a:lnTo>
                  <a:pt x="3158213" y="3181350"/>
                </a:lnTo>
                <a:lnTo>
                  <a:pt x="3158213"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3">
            <a:extLst>
              <a:ext uri="{FF2B5EF4-FFF2-40B4-BE49-F238E27FC236}">
                <a16:creationId xmlns:a16="http://schemas.microsoft.com/office/drawing/2014/main" id="{1FACCF2D-9D91-DD50-28A2-111B60147066}"/>
              </a:ext>
            </a:extLst>
          </p:cNvPr>
          <p:cNvSpPr/>
          <p:nvPr/>
        </p:nvSpPr>
        <p:spPr>
          <a:xfrm flipV="1">
            <a:off x="13159849" y="-3808372"/>
            <a:ext cx="8198902" cy="6678378"/>
          </a:xfrm>
          <a:custGeom>
            <a:avLst/>
            <a:gdLst/>
            <a:ahLst/>
            <a:cxnLst/>
            <a:rect l="l" t="t" r="r" b="b"/>
            <a:pathLst>
              <a:path w="8198902" h="6678378">
                <a:moveTo>
                  <a:pt x="0" y="6678379"/>
                </a:moveTo>
                <a:lnTo>
                  <a:pt x="8198902" y="6678379"/>
                </a:lnTo>
                <a:lnTo>
                  <a:pt x="8198902" y="0"/>
                </a:lnTo>
                <a:lnTo>
                  <a:pt x="0" y="0"/>
                </a:lnTo>
                <a:lnTo>
                  <a:pt x="0" y="6678379"/>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Freeform 4">
            <a:extLst>
              <a:ext uri="{FF2B5EF4-FFF2-40B4-BE49-F238E27FC236}">
                <a16:creationId xmlns:a16="http://schemas.microsoft.com/office/drawing/2014/main" id="{04763C8F-5C62-ABC7-CC63-DBD1E07B2503}"/>
              </a:ext>
            </a:extLst>
          </p:cNvPr>
          <p:cNvSpPr/>
          <p:nvPr/>
        </p:nvSpPr>
        <p:spPr>
          <a:xfrm rot="12337659">
            <a:off x="16708894" y="846920"/>
            <a:ext cx="3158213" cy="3181350"/>
          </a:xfrm>
          <a:custGeom>
            <a:avLst/>
            <a:gdLst/>
            <a:ahLst/>
            <a:cxnLst/>
            <a:rect l="l" t="t" r="r" b="b"/>
            <a:pathLst>
              <a:path w="3158213" h="3181350">
                <a:moveTo>
                  <a:pt x="0" y="0"/>
                </a:moveTo>
                <a:lnTo>
                  <a:pt x="3158212" y="0"/>
                </a:lnTo>
                <a:lnTo>
                  <a:pt x="3158212" y="3181350"/>
                </a:lnTo>
                <a:lnTo>
                  <a:pt x="0" y="31813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25285506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38200" y="320407"/>
            <a:ext cx="9340639" cy="1083015"/>
          </a:xfrm>
          <a:prstGeom prst="rect">
            <a:avLst/>
          </a:prstGeom>
        </p:spPr>
        <p:txBody>
          <a:bodyPr lIns="0" tIns="0" rIns="0" bIns="0" rtlCol="0" anchor="t">
            <a:spAutoFit/>
          </a:bodyPr>
          <a:lstStyle/>
          <a:p>
            <a:pPr>
              <a:lnSpc>
                <a:spcPts val="8225"/>
              </a:lnSpc>
            </a:pPr>
            <a:r>
              <a:rPr lang="en-US" sz="7410" spc="148" dirty="0">
                <a:solidFill>
                  <a:srgbClr val="2B5493"/>
                </a:solidFill>
                <a:latin typeface="The Seasons Bold"/>
              </a:rPr>
              <a:t>Third Dashboard</a:t>
            </a:r>
          </a:p>
        </p:txBody>
      </p:sp>
      <p:pic>
        <p:nvPicPr>
          <p:cNvPr id="4" name="Picture 3">
            <a:extLst>
              <a:ext uri="{FF2B5EF4-FFF2-40B4-BE49-F238E27FC236}">
                <a16:creationId xmlns:a16="http://schemas.microsoft.com/office/drawing/2014/main" id="{A9C16748-2470-D90E-7103-F28E877245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23268" y="1425697"/>
            <a:ext cx="15040731" cy="7536247"/>
          </a:xfrm>
          <a:prstGeom prst="rect">
            <a:avLst/>
          </a:prstGeom>
        </p:spPr>
      </p:pic>
      <p:sp>
        <p:nvSpPr>
          <p:cNvPr id="7" name="Freeform 2">
            <a:extLst>
              <a:ext uri="{FF2B5EF4-FFF2-40B4-BE49-F238E27FC236}">
                <a16:creationId xmlns:a16="http://schemas.microsoft.com/office/drawing/2014/main" id="{23E947EF-F48C-079D-2A9B-4F1843EEAFEA}"/>
              </a:ext>
            </a:extLst>
          </p:cNvPr>
          <p:cNvSpPr/>
          <p:nvPr/>
        </p:nvSpPr>
        <p:spPr>
          <a:xfrm flipH="1">
            <a:off x="-2325531" y="7863129"/>
            <a:ext cx="8081965" cy="6583128"/>
          </a:xfrm>
          <a:custGeom>
            <a:avLst/>
            <a:gdLst/>
            <a:ahLst/>
            <a:cxnLst/>
            <a:rect l="l" t="t" r="r" b="b"/>
            <a:pathLst>
              <a:path w="8081965" h="6583128">
                <a:moveTo>
                  <a:pt x="8081966" y="0"/>
                </a:moveTo>
                <a:lnTo>
                  <a:pt x="0" y="0"/>
                </a:lnTo>
                <a:lnTo>
                  <a:pt x="0" y="6583128"/>
                </a:lnTo>
                <a:lnTo>
                  <a:pt x="8081966" y="6583128"/>
                </a:lnTo>
                <a:lnTo>
                  <a:pt x="808196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7">
            <a:extLst>
              <a:ext uri="{FF2B5EF4-FFF2-40B4-BE49-F238E27FC236}">
                <a16:creationId xmlns:a16="http://schemas.microsoft.com/office/drawing/2014/main" id="{E04188F3-1184-F63C-320B-A17F09F283A9}"/>
              </a:ext>
            </a:extLst>
          </p:cNvPr>
          <p:cNvSpPr/>
          <p:nvPr/>
        </p:nvSpPr>
        <p:spPr>
          <a:xfrm rot="2872934" flipH="1">
            <a:off x="4119913" y="8839200"/>
            <a:ext cx="3158213" cy="3181350"/>
          </a:xfrm>
          <a:custGeom>
            <a:avLst/>
            <a:gdLst/>
            <a:ahLst/>
            <a:cxnLst/>
            <a:rect l="l" t="t" r="r" b="b"/>
            <a:pathLst>
              <a:path w="3158213" h="3181350">
                <a:moveTo>
                  <a:pt x="3158213" y="0"/>
                </a:moveTo>
                <a:lnTo>
                  <a:pt x="0" y="0"/>
                </a:lnTo>
                <a:lnTo>
                  <a:pt x="0" y="3181350"/>
                </a:lnTo>
                <a:lnTo>
                  <a:pt x="3158213" y="3181350"/>
                </a:lnTo>
                <a:lnTo>
                  <a:pt x="3158213"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3">
            <a:extLst>
              <a:ext uri="{FF2B5EF4-FFF2-40B4-BE49-F238E27FC236}">
                <a16:creationId xmlns:a16="http://schemas.microsoft.com/office/drawing/2014/main" id="{1FACCF2D-9D91-DD50-28A2-111B60147066}"/>
              </a:ext>
            </a:extLst>
          </p:cNvPr>
          <p:cNvSpPr/>
          <p:nvPr/>
        </p:nvSpPr>
        <p:spPr>
          <a:xfrm flipV="1">
            <a:off x="13159849" y="-3808372"/>
            <a:ext cx="8198902" cy="6678378"/>
          </a:xfrm>
          <a:custGeom>
            <a:avLst/>
            <a:gdLst/>
            <a:ahLst/>
            <a:cxnLst/>
            <a:rect l="l" t="t" r="r" b="b"/>
            <a:pathLst>
              <a:path w="8198902" h="6678378">
                <a:moveTo>
                  <a:pt x="0" y="6678379"/>
                </a:moveTo>
                <a:lnTo>
                  <a:pt x="8198902" y="6678379"/>
                </a:lnTo>
                <a:lnTo>
                  <a:pt x="8198902" y="0"/>
                </a:lnTo>
                <a:lnTo>
                  <a:pt x="0" y="0"/>
                </a:lnTo>
                <a:lnTo>
                  <a:pt x="0" y="6678379"/>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Freeform 4">
            <a:extLst>
              <a:ext uri="{FF2B5EF4-FFF2-40B4-BE49-F238E27FC236}">
                <a16:creationId xmlns:a16="http://schemas.microsoft.com/office/drawing/2014/main" id="{04763C8F-5C62-ABC7-CC63-DBD1E07B2503}"/>
              </a:ext>
            </a:extLst>
          </p:cNvPr>
          <p:cNvSpPr/>
          <p:nvPr/>
        </p:nvSpPr>
        <p:spPr>
          <a:xfrm rot="12337659">
            <a:off x="16708894" y="846920"/>
            <a:ext cx="3158213" cy="3181350"/>
          </a:xfrm>
          <a:custGeom>
            <a:avLst/>
            <a:gdLst/>
            <a:ahLst/>
            <a:cxnLst/>
            <a:rect l="l" t="t" r="r" b="b"/>
            <a:pathLst>
              <a:path w="3158213" h="3181350">
                <a:moveTo>
                  <a:pt x="0" y="0"/>
                </a:moveTo>
                <a:lnTo>
                  <a:pt x="3158212" y="0"/>
                </a:lnTo>
                <a:lnTo>
                  <a:pt x="3158212" y="3181350"/>
                </a:lnTo>
                <a:lnTo>
                  <a:pt x="0" y="31813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24537627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38200" y="320407"/>
            <a:ext cx="9340639" cy="1083015"/>
          </a:xfrm>
          <a:prstGeom prst="rect">
            <a:avLst/>
          </a:prstGeom>
        </p:spPr>
        <p:txBody>
          <a:bodyPr lIns="0" tIns="0" rIns="0" bIns="0" rtlCol="0" anchor="t">
            <a:spAutoFit/>
          </a:bodyPr>
          <a:lstStyle/>
          <a:p>
            <a:pPr>
              <a:lnSpc>
                <a:spcPts val="8225"/>
              </a:lnSpc>
            </a:pPr>
            <a:r>
              <a:rPr lang="en-US" sz="7410" spc="148" dirty="0">
                <a:solidFill>
                  <a:srgbClr val="2B5493"/>
                </a:solidFill>
                <a:latin typeface="The Seasons Bold"/>
              </a:rPr>
              <a:t>Fourth Dashboard</a:t>
            </a:r>
          </a:p>
        </p:txBody>
      </p:sp>
      <p:pic>
        <p:nvPicPr>
          <p:cNvPr id="4" name="Picture 3">
            <a:extLst>
              <a:ext uri="{FF2B5EF4-FFF2-40B4-BE49-F238E27FC236}">
                <a16:creationId xmlns:a16="http://schemas.microsoft.com/office/drawing/2014/main" id="{A9C16748-2470-D90E-7103-F28E877245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1156" y="1425697"/>
            <a:ext cx="14984954" cy="7536247"/>
          </a:xfrm>
          <a:prstGeom prst="rect">
            <a:avLst/>
          </a:prstGeom>
        </p:spPr>
      </p:pic>
      <p:sp>
        <p:nvSpPr>
          <p:cNvPr id="7" name="Freeform 2">
            <a:extLst>
              <a:ext uri="{FF2B5EF4-FFF2-40B4-BE49-F238E27FC236}">
                <a16:creationId xmlns:a16="http://schemas.microsoft.com/office/drawing/2014/main" id="{23E947EF-F48C-079D-2A9B-4F1843EEAFEA}"/>
              </a:ext>
            </a:extLst>
          </p:cNvPr>
          <p:cNvSpPr/>
          <p:nvPr/>
        </p:nvSpPr>
        <p:spPr>
          <a:xfrm flipH="1">
            <a:off x="-2325531" y="7863129"/>
            <a:ext cx="8081965" cy="6583128"/>
          </a:xfrm>
          <a:custGeom>
            <a:avLst/>
            <a:gdLst/>
            <a:ahLst/>
            <a:cxnLst/>
            <a:rect l="l" t="t" r="r" b="b"/>
            <a:pathLst>
              <a:path w="8081965" h="6583128">
                <a:moveTo>
                  <a:pt x="8081966" y="0"/>
                </a:moveTo>
                <a:lnTo>
                  <a:pt x="0" y="0"/>
                </a:lnTo>
                <a:lnTo>
                  <a:pt x="0" y="6583128"/>
                </a:lnTo>
                <a:lnTo>
                  <a:pt x="8081966" y="6583128"/>
                </a:lnTo>
                <a:lnTo>
                  <a:pt x="808196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7">
            <a:extLst>
              <a:ext uri="{FF2B5EF4-FFF2-40B4-BE49-F238E27FC236}">
                <a16:creationId xmlns:a16="http://schemas.microsoft.com/office/drawing/2014/main" id="{E04188F3-1184-F63C-320B-A17F09F283A9}"/>
              </a:ext>
            </a:extLst>
          </p:cNvPr>
          <p:cNvSpPr/>
          <p:nvPr/>
        </p:nvSpPr>
        <p:spPr>
          <a:xfrm rot="2872934" flipH="1">
            <a:off x="4119913" y="8839200"/>
            <a:ext cx="3158213" cy="3181350"/>
          </a:xfrm>
          <a:custGeom>
            <a:avLst/>
            <a:gdLst/>
            <a:ahLst/>
            <a:cxnLst/>
            <a:rect l="l" t="t" r="r" b="b"/>
            <a:pathLst>
              <a:path w="3158213" h="3181350">
                <a:moveTo>
                  <a:pt x="3158213" y="0"/>
                </a:moveTo>
                <a:lnTo>
                  <a:pt x="0" y="0"/>
                </a:lnTo>
                <a:lnTo>
                  <a:pt x="0" y="3181350"/>
                </a:lnTo>
                <a:lnTo>
                  <a:pt x="3158213" y="3181350"/>
                </a:lnTo>
                <a:lnTo>
                  <a:pt x="3158213"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3">
            <a:extLst>
              <a:ext uri="{FF2B5EF4-FFF2-40B4-BE49-F238E27FC236}">
                <a16:creationId xmlns:a16="http://schemas.microsoft.com/office/drawing/2014/main" id="{1FACCF2D-9D91-DD50-28A2-111B60147066}"/>
              </a:ext>
            </a:extLst>
          </p:cNvPr>
          <p:cNvSpPr/>
          <p:nvPr/>
        </p:nvSpPr>
        <p:spPr>
          <a:xfrm flipV="1">
            <a:off x="13159849" y="-3808372"/>
            <a:ext cx="8198902" cy="6678378"/>
          </a:xfrm>
          <a:custGeom>
            <a:avLst/>
            <a:gdLst/>
            <a:ahLst/>
            <a:cxnLst/>
            <a:rect l="l" t="t" r="r" b="b"/>
            <a:pathLst>
              <a:path w="8198902" h="6678378">
                <a:moveTo>
                  <a:pt x="0" y="6678379"/>
                </a:moveTo>
                <a:lnTo>
                  <a:pt x="8198902" y="6678379"/>
                </a:lnTo>
                <a:lnTo>
                  <a:pt x="8198902" y="0"/>
                </a:lnTo>
                <a:lnTo>
                  <a:pt x="0" y="0"/>
                </a:lnTo>
                <a:lnTo>
                  <a:pt x="0" y="6678379"/>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Freeform 4">
            <a:extLst>
              <a:ext uri="{FF2B5EF4-FFF2-40B4-BE49-F238E27FC236}">
                <a16:creationId xmlns:a16="http://schemas.microsoft.com/office/drawing/2014/main" id="{04763C8F-5C62-ABC7-CC63-DBD1E07B2503}"/>
              </a:ext>
            </a:extLst>
          </p:cNvPr>
          <p:cNvSpPr/>
          <p:nvPr/>
        </p:nvSpPr>
        <p:spPr>
          <a:xfrm rot="12337659">
            <a:off x="16708894" y="846920"/>
            <a:ext cx="3158213" cy="3181350"/>
          </a:xfrm>
          <a:custGeom>
            <a:avLst/>
            <a:gdLst/>
            <a:ahLst/>
            <a:cxnLst/>
            <a:rect l="l" t="t" r="r" b="b"/>
            <a:pathLst>
              <a:path w="3158213" h="3181350">
                <a:moveTo>
                  <a:pt x="0" y="0"/>
                </a:moveTo>
                <a:lnTo>
                  <a:pt x="3158212" y="0"/>
                </a:lnTo>
                <a:lnTo>
                  <a:pt x="3158212" y="3181350"/>
                </a:lnTo>
                <a:lnTo>
                  <a:pt x="0" y="31813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7603795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38200" y="320407"/>
            <a:ext cx="9340639" cy="1051570"/>
          </a:xfrm>
          <a:prstGeom prst="rect">
            <a:avLst/>
          </a:prstGeom>
        </p:spPr>
        <p:txBody>
          <a:bodyPr lIns="0" tIns="0" rIns="0" bIns="0" rtlCol="0" anchor="t">
            <a:spAutoFit/>
          </a:bodyPr>
          <a:lstStyle/>
          <a:p>
            <a:pPr>
              <a:lnSpc>
                <a:spcPts val="8225"/>
              </a:lnSpc>
            </a:pPr>
            <a:r>
              <a:rPr lang="en-US" sz="7410" spc="148" dirty="0">
                <a:solidFill>
                  <a:srgbClr val="2B5493"/>
                </a:solidFill>
                <a:latin typeface="The Seasons Bold"/>
              </a:rPr>
              <a:t>Recommendation</a:t>
            </a:r>
          </a:p>
        </p:txBody>
      </p:sp>
      <p:sp>
        <p:nvSpPr>
          <p:cNvPr id="7" name="Freeform 2">
            <a:extLst>
              <a:ext uri="{FF2B5EF4-FFF2-40B4-BE49-F238E27FC236}">
                <a16:creationId xmlns:a16="http://schemas.microsoft.com/office/drawing/2014/main" id="{23E947EF-F48C-079D-2A9B-4F1843EEAFEA}"/>
              </a:ext>
            </a:extLst>
          </p:cNvPr>
          <p:cNvSpPr/>
          <p:nvPr/>
        </p:nvSpPr>
        <p:spPr>
          <a:xfrm flipH="1">
            <a:off x="-2325531" y="7863129"/>
            <a:ext cx="8081965" cy="6583128"/>
          </a:xfrm>
          <a:custGeom>
            <a:avLst/>
            <a:gdLst/>
            <a:ahLst/>
            <a:cxnLst/>
            <a:rect l="l" t="t" r="r" b="b"/>
            <a:pathLst>
              <a:path w="8081965" h="6583128">
                <a:moveTo>
                  <a:pt x="8081966" y="0"/>
                </a:moveTo>
                <a:lnTo>
                  <a:pt x="0" y="0"/>
                </a:lnTo>
                <a:lnTo>
                  <a:pt x="0" y="6583128"/>
                </a:lnTo>
                <a:lnTo>
                  <a:pt x="8081966" y="6583128"/>
                </a:lnTo>
                <a:lnTo>
                  <a:pt x="808196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7">
            <a:extLst>
              <a:ext uri="{FF2B5EF4-FFF2-40B4-BE49-F238E27FC236}">
                <a16:creationId xmlns:a16="http://schemas.microsoft.com/office/drawing/2014/main" id="{E04188F3-1184-F63C-320B-A17F09F283A9}"/>
              </a:ext>
            </a:extLst>
          </p:cNvPr>
          <p:cNvSpPr/>
          <p:nvPr/>
        </p:nvSpPr>
        <p:spPr>
          <a:xfrm rot="2872934" flipH="1">
            <a:off x="4119913" y="8839200"/>
            <a:ext cx="3158213" cy="3181350"/>
          </a:xfrm>
          <a:custGeom>
            <a:avLst/>
            <a:gdLst/>
            <a:ahLst/>
            <a:cxnLst/>
            <a:rect l="l" t="t" r="r" b="b"/>
            <a:pathLst>
              <a:path w="3158213" h="3181350">
                <a:moveTo>
                  <a:pt x="3158213" y="0"/>
                </a:moveTo>
                <a:lnTo>
                  <a:pt x="0" y="0"/>
                </a:lnTo>
                <a:lnTo>
                  <a:pt x="0" y="3181350"/>
                </a:lnTo>
                <a:lnTo>
                  <a:pt x="3158213" y="3181350"/>
                </a:lnTo>
                <a:lnTo>
                  <a:pt x="315821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3">
            <a:extLst>
              <a:ext uri="{FF2B5EF4-FFF2-40B4-BE49-F238E27FC236}">
                <a16:creationId xmlns:a16="http://schemas.microsoft.com/office/drawing/2014/main" id="{1FACCF2D-9D91-DD50-28A2-111B60147066}"/>
              </a:ext>
            </a:extLst>
          </p:cNvPr>
          <p:cNvSpPr/>
          <p:nvPr/>
        </p:nvSpPr>
        <p:spPr>
          <a:xfrm flipV="1">
            <a:off x="13159849" y="-3808372"/>
            <a:ext cx="8198902" cy="6678378"/>
          </a:xfrm>
          <a:custGeom>
            <a:avLst/>
            <a:gdLst/>
            <a:ahLst/>
            <a:cxnLst/>
            <a:rect l="l" t="t" r="r" b="b"/>
            <a:pathLst>
              <a:path w="8198902" h="6678378">
                <a:moveTo>
                  <a:pt x="0" y="6678379"/>
                </a:moveTo>
                <a:lnTo>
                  <a:pt x="8198902" y="6678379"/>
                </a:lnTo>
                <a:lnTo>
                  <a:pt x="8198902" y="0"/>
                </a:lnTo>
                <a:lnTo>
                  <a:pt x="0" y="0"/>
                </a:lnTo>
                <a:lnTo>
                  <a:pt x="0" y="667837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4">
            <a:extLst>
              <a:ext uri="{FF2B5EF4-FFF2-40B4-BE49-F238E27FC236}">
                <a16:creationId xmlns:a16="http://schemas.microsoft.com/office/drawing/2014/main" id="{04763C8F-5C62-ABC7-CC63-DBD1E07B2503}"/>
              </a:ext>
            </a:extLst>
          </p:cNvPr>
          <p:cNvSpPr/>
          <p:nvPr/>
        </p:nvSpPr>
        <p:spPr>
          <a:xfrm rot="12337659">
            <a:off x="16708894" y="846920"/>
            <a:ext cx="3158213" cy="3181350"/>
          </a:xfrm>
          <a:custGeom>
            <a:avLst/>
            <a:gdLst/>
            <a:ahLst/>
            <a:cxnLst/>
            <a:rect l="l" t="t" r="r" b="b"/>
            <a:pathLst>
              <a:path w="3158213" h="3181350">
                <a:moveTo>
                  <a:pt x="0" y="0"/>
                </a:moveTo>
                <a:lnTo>
                  <a:pt x="3158212" y="0"/>
                </a:lnTo>
                <a:lnTo>
                  <a:pt x="3158212" y="3181350"/>
                </a:lnTo>
                <a:lnTo>
                  <a:pt x="0" y="3181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2" name="Picture 1">
            <a:extLst>
              <a:ext uri="{FF2B5EF4-FFF2-40B4-BE49-F238E27FC236}">
                <a16:creationId xmlns:a16="http://schemas.microsoft.com/office/drawing/2014/main" id="{CCE0CB27-F452-E53F-0054-D9A4B06AD6B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62400" y="1711325"/>
            <a:ext cx="10896600" cy="7264400"/>
          </a:xfrm>
          <a:prstGeom prst="rect">
            <a:avLst/>
          </a:prstGeom>
        </p:spPr>
      </p:pic>
    </p:spTree>
    <p:extLst>
      <p:ext uri="{BB962C8B-B14F-4D97-AF65-F5344CB8AC3E}">
        <p14:creationId xmlns:p14="http://schemas.microsoft.com/office/powerpoint/2010/main" val="42610201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2325531" y="7863129"/>
            <a:ext cx="8081965" cy="6583128"/>
          </a:xfrm>
          <a:custGeom>
            <a:avLst/>
            <a:gdLst/>
            <a:ahLst/>
            <a:cxnLst/>
            <a:rect l="l" t="t" r="r" b="b"/>
            <a:pathLst>
              <a:path w="8081965" h="6583128">
                <a:moveTo>
                  <a:pt x="8081966" y="0"/>
                </a:moveTo>
                <a:lnTo>
                  <a:pt x="0" y="0"/>
                </a:lnTo>
                <a:lnTo>
                  <a:pt x="0" y="6583128"/>
                </a:lnTo>
                <a:lnTo>
                  <a:pt x="8081966" y="6583128"/>
                </a:lnTo>
                <a:lnTo>
                  <a:pt x="808196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V="1">
            <a:off x="13159849" y="-3808372"/>
            <a:ext cx="8198902" cy="6678378"/>
          </a:xfrm>
          <a:custGeom>
            <a:avLst/>
            <a:gdLst/>
            <a:ahLst/>
            <a:cxnLst/>
            <a:rect l="l" t="t" r="r" b="b"/>
            <a:pathLst>
              <a:path w="8198902" h="6678378">
                <a:moveTo>
                  <a:pt x="0" y="6678379"/>
                </a:moveTo>
                <a:lnTo>
                  <a:pt x="8198902" y="6678379"/>
                </a:lnTo>
                <a:lnTo>
                  <a:pt x="8198902" y="0"/>
                </a:lnTo>
                <a:lnTo>
                  <a:pt x="0" y="0"/>
                </a:lnTo>
                <a:lnTo>
                  <a:pt x="0" y="667837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9262341">
            <a:off x="16708894" y="846920"/>
            <a:ext cx="3158213" cy="3181350"/>
          </a:xfrm>
          <a:custGeom>
            <a:avLst/>
            <a:gdLst/>
            <a:ahLst/>
            <a:cxnLst/>
            <a:rect l="l" t="t" r="r" b="b"/>
            <a:pathLst>
              <a:path w="3158213" h="3181350">
                <a:moveTo>
                  <a:pt x="0" y="0"/>
                </a:moveTo>
                <a:lnTo>
                  <a:pt x="3158212" y="0"/>
                </a:lnTo>
                <a:lnTo>
                  <a:pt x="3158212" y="3181350"/>
                </a:lnTo>
                <a:lnTo>
                  <a:pt x="0" y="3181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443143" y="3190956"/>
            <a:ext cx="7700857" cy="3947517"/>
          </a:xfrm>
          <a:prstGeom prst="rect">
            <a:avLst/>
          </a:prstGeom>
        </p:spPr>
        <p:txBody>
          <a:bodyPr lIns="0" tIns="0" rIns="0" bIns="0" rtlCol="0" anchor="t">
            <a:spAutoFit/>
          </a:bodyPr>
          <a:lstStyle/>
          <a:p>
            <a:pPr algn="ctr">
              <a:lnSpc>
                <a:spcPts val="15327"/>
              </a:lnSpc>
            </a:pPr>
            <a:r>
              <a:rPr lang="en-US" sz="12772" spc="127">
                <a:solidFill>
                  <a:srgbClr val="2B5493"/>
                </a:solidFill>
                <a:latin typeface="The Seasons Bold"/>
              </a:rPr>
              <a:t>Thank you</a:t>
            </a:r>
          </a:p>
        </p:txBody>
      </p:sp>
      <p:sp>
        <p:nvSpPr>
          <p:cNvPr id="6" name="Freeform 6"/>
          <p:cNvSpPr/>
          <p:nvPr/>
        </p:nvSpPr>
        <p:spPr>
          <a:xfrm rot="2872934" flipH="1">
            <a:off x="2377235" y="8513629"/>
            <a:ext cx="3158213" cy="3181350"/>
          </a:xfrm>
          <a:custGeom>
            <a:avLst/>
            <a:gdLst/>
            <a:ahLst/>
            <a:cxnLst/>
            <a:rect l="l" t="t" r="r" b="b"/>
            <a:pathLst>
              <a:path w="3158213" h="3181350">
                <a:moveTo>
                  <a:pt x="3158213" y="0"/>
                </a:moveTo>
                <a:lnTo>
                  <a:pt x="0" y="0"/>
                </a:lnTo>
                <a:lnTo>
                  <a:pt x="0" y="3181350"/>
                </a:lnTo>
                <a:lnTo>
                  <a:pt x="3158213" y="3181350"/>
                </a:lnTo>
                <a:lnTo>
                  <a:pt x="315821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9383226" y="1762504"/>
            <a:ext cx="7553245" cy="6813948"/>
          </a:xfrm>
          <a:custGeom>
            <a:avLst/>
            <a:gdLst/>
            <a:ahLst/>
            <a:cxnLst/>
            <a:rect l="l" t="t" r="r" b="b"/>
            <a:pathLst>
              <a:path w="7553245" h="6813948">
                <a:moveTo>
                  <a:pt x="0" y="0"/>
                </a:moveTo>
                <a:lnTo>
                  <a:pt x="7553246" y="0"/>
                </a:lnTo>
                <a:lnTo>
                  <a:pt x="7553246" y="6813947"/>
                </a:lnTo>
                <a:lnTo>
                  <a:pt x="0" y="68139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2325531" y="7863129"/>
            <a:ext cx="8081965" cy="6583128"/>
          </a:xfrm>
          <a:custGeom>
            <a:avLst/>
            <a:gdLst/>
            <a:ahLst/>
            <a:cxnLst/>
            <a:rect l="l" t="t" r="r" b="b"/>
            <a:pathLst>
              <a:path w="8081965" h="6583128">
                <a:moveTo>
                  <a:pt x="8081966" y="0"/>
                </a:moveTo>
                <a:lnTo>
                  <a:pt x="0" y="0"/>
                </a:lnTo>
                <a:lnTo>
                  <a:pt x="0" y="6583128"/>
                </a:lnTo>
                <a:lnTo>
                  <a:pt x="8081966" y="6583128"/>
                </a:lnTo>
                <a:lnTo>
                  <a:pt x="808196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872934" flipH="1">
            <a:off x="-3387504" y="6357635"/>
            <a:ext cx="4823554" cy="4858891"/>
          </a:xfrm>
          <a:custGeom>
            <a:avLst/>
            <a:gdLst/>
            <a:ahLst/>
            <a:cxnLst/>
            <a:rect l="l" t="t" r="r" b="b"/>
            <a:pathLst>
              <a:path w="4823554" h="4858891">
                <a:moveTo>
                  <a:pt x="4823553" y="0"/>
                </a:moveTo>
                <a:lnTo>
                  <a:pt x="0" y="0"/>
                </a:lnTo>
                <a:lnTo>
                  <a:pt x="0" y="4858890"/>
                </a:lnTo>
                <a:lnTo>
                  <a:pt x="4823553" y="4858890"/>
                </a:lnTo>
                <a:lnTo>
                  <a:pt x="482355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flipV="1">
            <a:off x="13159849" y="-3808372"/>
            <a:ext cx="8198902" cy="6678378"/>
          </a:xfrm>
          <a:custGeom>
            <a:avLst/>
            <a:gdLst/>
            <a:ahLst/>
            <a:cxnLst/>
            <a:rect l="l" t="t" r="r" b="b"/>
            <a:pathLst>
              <a:path w="8198902" h="6678378">
                <a:moveTo>
                  <a:pt x="0" y="6678379"/>
                </a:moveTo>
                <a:lnTo>
                  <a:pt x="8198902" y="6678379"/>
                </a:lnTo>
                <a:lnTo>
                  <a:pt x="8198902" y="0"/>
                </a:lnTo>
                <a:lnTo>
                  <a:pt x="0" y="0"/>
                </a:lnTo>
                <a:lnTo>
                  <a:pt x="0" y="667837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9262341">
            <a:off x="16708894" y="846920"/>
            <a:ext cx="3158213" cy="3181350"/>
          </a:xfrm>
          <a:custGeom>
            <a:avLst/>
            <a:gdLst/>
            <a:ahLst/>
            <a:cxnLst/>
            <a:rect l="l" t="t" r="r" b="b"/>
            <a:pathLst>
              <a:path w="3158213" h="3181350">
                <a:moveTo>
                  <a:pt x="0" y="0"/>
                </a:moveTo>
                <a:lnTo>
                  <a:pt x="3158212" y="0"/>
                </a:lnTo>
                <a:lnTo>
                  <a:pt x="3158212" y="3181350"/>
                </a:lnTo>
                <a:lnTo>
                  <a:pt x="0" y="3181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729223" y="1193467"/>
            <a:ext cx="6285800" cy="782265"/>
          </a:xfrm>
          <a:prstGeom prst="rect">
            <a:avLst/>
          </a:prstGeom>
        </p:spPr>
        <p:txBody>
          <a:bodyPr lIns="0" tIns="0" rIns="0" bIns="0" rtlCol="0" anchor="t">
            <a:spAutoFit/>
          </a:bodyPr>
          <a:lstStyle/>
          <a:p>
            <a:pPr algn="ctr">
              <a:lnSpc>
                <a:spcPts val="6100"/>
              </a:lnSpc>
            </a:pPr>
            <a:r>
              <a:rPr lang="en-US" sz="6100" spc="61" dirty="0">
                <a:solidFill>
                  <a:srgbClr val="2B5493"/>
                </a:solidFill>
                <a:latin typeface="The Seasons Bold"/>
              </a:rPr>
              <a:t>Project Agenda</a:t>
            </a:r>
          </a:p>
        </p:txBody>
      </p:sp>
      <p:sp>
        <p:nvSpPr>
          <p:cNvPr id="8" name="Freeform 8"/>
          <p:cNvSpPr/>
          <p:nvPr/>
        </p:nvSpPr>
        <p:spPr>
          <a:xfrm>
            <a:off x="4724401" y="5981700"/>
            <a:ext cx="8081966" cy="5554053"/>
          </a:xfrm>
          <a:custGeom>
            <a:avLst/>
            <a:gdLst/>
            <a:ahLst/>
            <a:cxnLst/>
            <a:rect l="l" t="t" r="r" b="b"/>
            <a:pathLst>
              <a:path w="9157424" h="7237616">
                <a:moveTo>
                  <a:pt x="0" y="0"/>
                </a:moveTo>
                <a:lnTo>
                  <a:pt x="9157424" y="0"/>
                </a:lnTo>
                <a:lnTo>
                  <a:pt x="9157424" y="7237616"/>
                </a:lnTo>
                <a:lnTo>
                  <a:pt x="0" y="72376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9">
            <a:extLst>
              <a:ext uri="{FF2B5EF4-FFF2-40B4-BE49-F238E27FC236}">
                <a16:creationId xmlns:a16="http://schemas.microsoft.com/office/drawing/2014/main" id="{1DAA1346-1354-728D-27CF-A74409446581}"/>
              </a:ext>
            </a:extLst>
          </p:cNvPr>
          <p:cNvSpPr txBox="1"/>
          <p:nvPr/>
        </p:nvSpPr>
        <p:spPr>
          <a:xfrm>
            <a:off x="11181289" y="2477079"/>
            <a:ext cx="5029200" cy="4572000"/>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id="{5307F65C-E9E1-BE5A-3EEF-93E38FACDD2E}"/>
              </a:ext>
            </a:extLst>
          </p:cNvPr>
          <p:cNvSpPr txBox="1"/>
          <p:nvPr/>
        </p:nvSpPr>
        <p:spPr>
          <a:xfrm>
            <a:off x="1447800" y="2095500"/>
            <a:ext cx="5544217" cy="4678204"/>
          </a:xfrm>
          <a:prstGeom prst="rect">
            <a:avLst/>
          </a:prstGeom>
          <a:noFill/>
        </p:spPr>
        <p:txBody>
          <a:bodyPr wrap="square" rtlCol="0">
            <a:spAutoFit/>
          </a:bodyPr>
          <a:lstStyle/>
          <a:p>
            <a:pPr marL="863598" lvl="1" indent="-431799">
              <a:lnSpc>
                <a:spcPts val="5599"/>
              </a:lnSpc>
              <a:buFont typeface="Arial"/>
              <a:buChar char="•"/>
            </a:pPr>
            <a:r>
              <a:rPr lang="en-US" sz="3999" spc="39" dirty="0">
                <a:solidFill>
                  <a:srgbClr val="000000"/>
                </a:solidFill>
                <a:latin typeface="The Seasons"/>
              </a:rPr>
              <a:t>Introduction</a:t>
            </a:r>
          </a:p>
          <a:p>
            <a:pPr marL="863598" lvl="1" indent="-431799">
              <a:lnSpc>
                <a:spcPts val="5599"/>
              </a:lnSpc>
              <a:buFont typeface="Arial"/>
              <a:buChar char="•"/>
            </a:pPr>
            <a:r>
              <a:rPr lang="en-US" sz="3999" spc="39" dirty="0">
                <a:solidFill>
                  <a:srgbClr val="000000"/>
                </a:solidFill>
                <a:latin typeface="The Seasons"/>
              </a:rPr>
              <a:t>Data Preparation</a:t>
            </a:r>
          </a:p>
          <a:p>
            <a:pPr marL="863598" lvl="1" indent="-431799">
              <a:lnSpc>
                <a:spcPts val="5599"/>
              </a:lnSpc>
              <a:buFont typeface="Arial"/>
              <a:buChar char="•"/>
            </a:pPr>
            <a:r>
              <a:rPr lang="en-US" sz="3999" spc="39" dirty="0">
                <a:solidFill>
                  <a:srgbClr val="000000"/>
                </a:solidFill>
                <a:latin typeface="The Seasons"/>
              </a:rPr>
              <a:t>Questions</a:t>
            </a:r>
          </a:p>
          <a:p>
            <a:pPr marL="863598" lvl="1" indent="-431799">
              <a:lnSpc>
                <a:spcPts val="5599"/>
              </a:lnSpc>
              <a:buFont typeface="Arial"/>
              <a:buChar char="•"/>
            </a:pPr>
            <a:r>
              <a:rPr lang="en-US" sz="3999" spc="39" dirty="0">
                <a:solidFill>
                  <a:srgbClr val="000000"/>
                </a:solidFill>
                <a:latin typeface="The Seasons"/>
              </a:rPr>
              <a:t>Story</a:t>
            </a:r>
          </a:p>
          <a:p>
            <a:pPr marL="863598" lvl="1" indent="-431799">
              <a:lnSpc>
                <a:spcPts val="5599"/>
              </a:lnSpc>
              <a:buFont typeface="Arial"/>
              <a:buChar char="•"/>
            </a:pPr>
            <a:r>
              <a:rPr lang="en-US" sz="3999" spc="39" dirty="0">
                <a:solidFill>
                  <a:srgbClr val="000000"/>
                </a:solidFill>
                <a:latin typeface="The Seasons"/>
              </a:rPr>
              <a:t>KPIs</a:t>
            </a:r>
          </a:p>
          <a:p>
            <a:pPr marL="863598" lvl="1" indent="-431799">
              <a:lnSpc>
                <a:spcPts val="5599"/>
              </a:lnSpc>
              <a:buFont typeface="Arial"/>
              <a:buChar char="•"/>
            </a:pPr>
            <a:r>
              <a:rPr lang="en-US" sz="3999" spc="39" dirty="0">
                <a:solidFill>
                  <a:srgbClr val="000000"/>
                </a:solidFill>
                <a:latin typeface="The Seasons"/>
              </a:rPr>
              <a:t>Dashboards</a:t>
            </a:r>
          </a:p>
          <a:p>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 calcmode="lin" valueType="num">
                                      <p:cBhvr additive="base">
                                        <p:cTn id="25" dur="500" fill="hold"/>
                                        <p:tgtEl>
                                          <p:spTgt spid="1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anim calcmode="lin" valueType="num">
                                      <p:cBhvr additive="base">
                                        <p:cTn id="31" dur="5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2">
                                            <p:txEl>
                                              <p:pRg st="5" end="5"/>
                                            </p:txEl>
                                          </p:spTgt>
                                        </p:tgtEl>
                                        <p:attrNameLst>
                                          <p:attrName>style.visibility</p:attrName>
                                        </p:attrNameLst>
                                      </p:cBhvr>
                                      <p:to>
                                        <p:strVal val="visible"/>
                                      </p:to>
                                    </p:set>
                                    <p:anim calcmode="lin" valueType="num">
                                      <p:cBhvr additive="base">
                                        <p:cTn id="37" dur="500" fill="hold"/>
                                        <p:tgtEl>
                                          <p:spTgt spid="12">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2">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urple abstract shape"/>
          <p:cNvSpPr/>
          <p:nvPr/>
        </p:nvSpPr>
        <p:spPr>
          <a:xfrm rot="3525016" flipV="1">
            <a:off x="13960248" y="4549953"/>
            <a:ext cx="8198902" cy="6678378"/>
          </a:xfrm>
          <a:custGeom>
            <a:avLst/>
            <a:gdLst/>
            <a:ahLst/>
            <a:cxnLst/>
            <a:rect l="l" t="t" r="r" b="b"/>
            <a:pathLst>
              <a:path w="8198902" h="6678378">
                <a:moveTo>
                  <a:pt x="0" y="6678379"/>
                </a:moveTo>
                <a:lnTo>
                  <a:pt x="8198902" y="6678379"/>
                </a:lnTo>
                <a:lnTo>
                  <a:pt x="8198902" y="0"/>
                </a:lnTo>
                <a:lnTo>
                  <a:pt x="0" y="0"/>
                </a:lnTo>
                <a:lnTo>
                  <a:pt x="0" y="667837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descr="Purple abstract shape"/>
          <p:cNvSpPr/>
          <p:nvPr/>
        </p:nvSpPr>
        <p:spPr>
          <a:xfrm flipH="1">
            <a:off x="-2325531" y="7863129"/>
            <a:ext cx="8081965" cy="6583128"/>
          </a:xfrm>
          <a:custGeom>
            <a:avLst/>
            <a:gdLst/>
            <a:ahLst/>
            <a:cxnLst/>
            <a:rect l="l" t="t" r="r" b="b"/>
            <a:pathLst>
              <a:path w="8081965" h="6583128">
                <a:moveTo>
                  <a:pt x="8081966" y="0"/>
                </a:moveTo>
                <a:lnTo>
                  <a:pt x="0" y="0"/>
                </a:lnTo>
                <a:lnTo>
                  <a:pt x="0" y="6583128"/>
                </a:lnTo>
                <a:lnTo>
                  <a:pt x="8081966" y="6583128"/>
                </a:lnTo>
                <a:lnTo>
                  <a:pt x="808196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descr="Red Abstract Blob"/>
          <p:cNvSpPr/>
          <p:nvPr/>
        </p:nvSpPr>
        <p:spPr>
          <a:xfrm rot="-5737324">
            <a:off x="13942471" y="9024413"/>
            <a:ext cx="3158213" cy="3181350"/>
          </a:xfrm>
          <a:custGeom>
            <a:avLst/>
            <a:gdLst/>
            <a:ahLst/>
            <a:cxnLst/>
            <a:rect l="l" t="t" r="r" b="b"/>
            <a:pathLst>
              <a:path w="3158213" h="3181350">
                <a:moveTo>
                  <a:pt x="0" y="0"/>
                </a:moveTo>
                <a:lnTo>
                  <a:pt x="3158213" y="0"/>
                </a:lnTo>
                <a:lnTo>
                  <a:pt x="3158213" y="3181350"/>
                </a:lnTo>
                <a:lnTo>
                  <a:pt x="0" y="3181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descr="Red Abstract Blob"/>
          <p:cNvSpPr/>
          <p:nvPr/>
        </p:nvSpPr>
        <p:spPr>
          <a:xfrm rot="2872934" flipH="1">
            <a:off x="2377235" y="8513629"/>
            <a:ext cx="3158213" cy="3181350"/>
          </a:xfrm>
          <a:custGeom>
            <a:avLst/>
            <a:gdLst/>
            <a:ahLst/>
            <a:cxnLst/>
            <a:rect l="l" t="t" r="r" b="b"/>
            <a:pathLst>
              <a:path w="3158213" h="3181350">
                <a:moveTo>
                  <a:pt x="3158213" y="0"/>
                </a:moveTo>
                <a:lnTo>
                  <a:pt x="0" y="0"/>
                </a:lnTo>
                <a:lnTo>
                  <a:pt x="0" y="3181350"/>
                </a:lnTo>
                <a:lnTo>
                  <a:pt x="3158213" y="3181350"/>
                </a:lnTo>
                <a:lnTo>
                  <a:pt x="315821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777706" y="620624"/>
            <a:ext cx="12628064" cy="1218282"/>
          </a:xfrm>
          <a:prstGeom prst="rect">
            <a:avLst/>
          </a:prstGeom>
        </p:spPr>
        <p:txBody>
          <a:bodyPr lIns="0" tIns="0" rIns="0" bIns="0" rtlCol="0" anchor="t">
            <a:spAutoFit/>
          </a:bodyPr>
          <a:lstStyle/>
          <a:p>
            <a:pPr marL="0" lvl="0" indent="0">
              <a:lnSpc>
                <a:spcPts val="9450"/>
              </a:lnSpc>
            </a:pPr>
            <a:r>
              <a:rPr lang="en-US" sz="9000" spc="179" dirty="0">
                <a:solidFill>
                  <a:srgbClr val="2B5493"/>
                </a:solidFill>
                <a:latin typeface="The Seasons Bold"/>
              </a:rPr>
              <a:t>Introduction</a:t>
            </a:r>
          </a:p>
        </p:txBody>
      </p:sp>
      <p:sp>
        <p:nvSpPr>
          <p:cNvPr id="7" name="TextBox 7"/>
          <p:cNvSpPr txBox="1"/>
          <p:nvPr/>
        </p:nvSpPr>
        <p:spPr>
          <a:xfrm>
            <a:off x="257891" y="1849524"/>
            <a:ext cx="15210709" cy="5692199"/>
          </a:xfrm>
          <a:prstGeom prst="rect">
            <a:avLst/>
          </a:prstGeom>
        </p:spPr>
        <p:txBody>
          <a:bodyPr wrap="square" lIns="0" tIns="0" rIns="0" bIns="0" rtlCol="0" anchor="t">
            <a:spAutoFit/>
          </a:bodyPr>
          <a:lstStyle/>
          <a:p>
            <a:pPr marL="863598" lvl="1" indent="-431799">
              <a:lnSpc>
                <a:spcPts val="5599"/>
              </a:lnSpc>
              <a:buFont typeface="Arial"/>
              <a:buChar char="•"/>
            </a:pPr>
            <a:r>
              <a:rPr lang="en-US" sz="3999" spc="39" dirty="0">
                <a:solidFill>
                  <a:srgbClr val="000000"/>
                </a:solidFill>
                <a:latin typeface="The Seasons"/>
              </a:rPr>
              <a:t>In this analysis, we delve into the economic performance and trade dynamics of two prominent European countries, </a:t>
            </a:r>
            <a:r>
              <a:rPr lang="en-US" sz="3999" b="1" spc="39" dirty="0">
                <a:solidFill>
                  <a:srgbClr val="000000"/>
                </a:solidFill>
                <a:latin typeface="The Seasons"/>
              </a:rPr>
              <a:t>Spain</a:t>
            </a:r>
            <a:r>
              <a:rPr lang="en-US" sz="3999" spc="39" dirty="0">
                <a:solidFill>
                  <a:srgbClr val="000000"/>
                </a:solidFill>
                <a:latin typeface="The Seasons"/>
              </a:rPr>
              <a:t> and </a:t>
            </a:r>
            <a:r>
              <a:rPr lang="en-US" sz="3999" b="1" spc="39" dirty="0">
                <a:solidFill>
                  <a:srgbClr val="000000"/>
                </a:solidFill>
                <a:latin typeface="The Seasons"/>
              </a:rPr>
              <a:t>Germany</a:t>
            </a:r>
            <a:r>
              <a:rPr lang="en-US" sz="3999" spc="39" dirty="0">
                <a:solidFill>
                  <a:srgbClr val="000000"/>
                </a:solidFill>
                <a:latin typeface="The Seasons"/>
              </a:rPr>
              <a:t>. </a:t>
            </a:r>
          </a:p>
          <a:p>
            <a:pPr marL="863598" lvl="1" indent="-431799">
              <a:lnSpc>
                <a:spcPts val="5599"/>
              </a:lnSpc>
              <a:buFont typeface="Arial"/>
              <a:buChar char="•"/>
            </a:pPr>
            <a:r>
              <a:rPr lang="en-US" sz="3999" spc="39" dirty="0">
                <a:solidFill>
                  <a:srgbClr val="000000"/>
                </a:solidFill>
                <a:latin typeface="The Seasons"/>
              </a:rPr>
              <a:t>By examining a range of indicators from the World Data Bank, we aim to uncover insights into their GDP growth, trade activities, and economic resilience over time.</a:t>
            </a:r>
          </a:p>
          <a:p>
            <a:pPr marL="863598" lvl="1" indent="-431799">
              <a:lnSpc>
                <a:spcPts val="5599"/>
              </a:lnSpc>
              <a:buFont typeface="Arial"/>
              <a:buChar char="•"/>
            </a:pPr>
            <a:r>
              <a:rPr lang="en-US" sz="3999" spc="39" dirty="0">
                <a:solidFill>
                  <a:srgbClr val="000000"/>
                </a:solidFill>
                <a:latin typeface="The Seasons"/>
              </a:rPr>
              <a:t>The reason behind this analysis is to answer some questions regarding whether to invest in this country or not. </a:t>
            </a:r>
          </a:p>
        </p:txBody>
      </p:sp>
      <p:pic>
        <p:nvPicPr>
          <p:cNvPr id="8" name="Picture 7">
            <a:extLst>
              <a:ext uri="{FF2B5EF4-FFF2-40B4-BE49-F238E27FC236}">
                <a16:creationId xmlns:a16="http://schemas.microsoft.com/office/drawing/2014/main" id="{5A595182-A30C-3977-2517-FFB8A0A15A28}"/>
              </a:ext>
            </a:extLst>
          </p:cNvPr>
          <p:cNvPicPr>
            <a:picLocks noChangeAspect="1"/>
          </p:cNvPicPr>
          <p:nvPr/>
        </p:nvPicPr>
        <p:blipFill rotWithShape="1">
          <a:blip r:embed="rId6">
            <a:extLst>
              <a:ext uri="{28A0092B-C50C-407E-A947-70E740481C1C}">
                <a14:useLocalDpi xmlns:a14="http://schemas.microsoft.com/office/drawing/2010/main" val="0"/>
              </a:ext>
            </a:extLst>
          </a:blip>
          <a:srcRect l="6563" r="6563"/>
          <a:stretch/>
        </p:blipFill>
        <p:spPr>
          <a:xfrm>
            <a:off x="15087600" y="-190500"/>
            <a:ext cx="2942509" cy="211099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2325532" y="8420099"/>
            <a:ext cx="8081965" cy="6026157"/>
          </a:xfrm>
          <a:custGeom>
            <a:avLst/>
            <a:gdLst/>
            <a:ahLst/>
            <a:cxnLst/>
            <a:rect l="l" t="t" r="r" b="b"/>
            <a:pathLst>
              <a:path w="8081965" h="6583128">
                <a:moveTo>
                  <a:pt x="8081966" y="0"/>
                </a:moveTo>
                <a:lnTo>
                  <a:pt x="0" y="0"/>
                </a:lnTo>
                <a:lnTo>
                  <a:pt x="0" y="6583128"/>
                </a:lnTo>
                <a:lnTo>
                  <a:pt x="8081966" y="6583128"/>
                </a:lnTo>
                <a:lnTo>
                  <a:pt x="808196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V="1">
            <a:off x="13159849" y="-3808372"/>
            <a:ext cx="8198902" cy="6678378"/>
          </a:xfrm>
          <a:custGeom>
            <a:avLst/>
            <a:gdLst/>
            <a:ahLst/>
            <a:cxnLst/>
            <a:rect l="l" t="t" r="r" b="b"/>
            <a:pathLst>
              <a:path w="8198902" h="6678378">
                <a:moveTo>
                  <a:pt x="0" y="6678379"/>
                </a:moveTo>
                <a:lnTo>
                  <a:pt x="8198902" y="6678379"/>
                </a:lnTo>
                <a:lnTo>
                  <a:pt x="8198902" y="0"/>
                </a:lnTo>
                <a:lnTo>
                  <a:pt x="0" y="0"/>
                </a:lnTo>
                <a:lnTo>
                  <a:pt x="0" y="667837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9262341">
            <a:off x="16708894" y="846920"/>
            <a:ext cx="3158213" cy="3181350"/>
          </a:xfrm>
          <a:custGeom>
            <a:avLst/>
            <a:gdLst/>
            <a:ahLst/>
            <a:cxnLst/>
            <a:rect l="l" t="t" r="r" b="b"/>
            <a:pathLst>
              <a:path w="3158213" h="3181350">
                <a:moveTo>
                  <a:pt x="0" y="0"/>
                </a:moveTo>
                <a:lnTo>
                  <a:pt x="3158212" y="0"/>
                </a:lnTo>
                <a:lnTo>
                  <a:pt x="3158212" y="3181350"/>
                </a:lnTo>
                <a:lnTo>
                  <a:pt x="0" y="3181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838200" y="320407"/>
            <a:ext cx="9340639" cy="1083015"/>
          </a:xfrm>
          <a:prstGeom prst="rect">
            <a:avLst/>
          </a:prstGeom>
        </p:spPr>
        <p:txBody>
          <a:bodyPr lIns="0" tIns="0" rIns="0" bIns="0" rtlCol="0" anchor="t">
            <a:spAutoFit/>
          </a:bodyPr>
          <a:lstStyle/>
          <a:p>
            <a:pPr>
              <a:lnSpc>
                <a:spcPts val="8225"/>
              </a:lnSpc>
            </a:pPr>
            <a:r>
              <a:rPr lang="en-US" sz="7410" spc="148" dirty="0">
                <a:solidFill>
                  <a:srgbClr val="2B5493"/>
                </a:solidFill>
                <a:latin typeface="The Seasons Bold"/>
              </a:rPr>
              <a:t>Data Preparation</a:t>
            </a:r>
          </a:p>
        </p:txBody>
      </p:sp>
      <p:sp>
        <p:nvSpPr>
          <p:cNvPr id="6" name="TextBox 6"/>
          <p:cNvSpPr txBox="1"/>
          <p:nvPr/>
        </p:nvSpPr>
        <p:spPr>
          <a:xfrm>
            <a:off x="368006" y="1403422"/>
            <a:ext cx="10614005" cy="9282926"/>
          </a:xfrm>
          <a:prstGeom prst="rect">
            <a:avLst/>
          </a:prstGeom>
        </p:spPr>
        <p:txBody>
          <a:bodyPr wrap="square" lIns="0" tIns="0" rIns="0" bIns="0" rtlCol="0" anchor="t">
            <a:spAutoFit/>
          </a:bodyPr>
          <a:lstStyle/>
          <a:p>
            <a:pPr marL="866040" lvl="1" indent="-433020">
              <a:lnSpc>
                <a:spcPts val="5615"/>
              </a:lnSpc>
              <a:buFont typeface="Arial"/>
              <a:buChar char="•"/>
            </a:pPr>
            <a:r>
              <a:rPr lang="en-US" sz="3999" spc="39" dirty="0">
                <a:solidFill>
                  <a:srgbClr val="000000"/>
                </a:solidFill>
                <a:latin typeface="The Seasons"/>
              </a:rPr>
              <a:t>The dataset is from world databank</a:t>
            </a:r>
          </a:p>
          <a:p>
            <a:pPr marL="866040" lvl="1" indent="-433020">
              <a:lnSpc>
                <a:spcPts val="5615"/>
              </a:lnSpc>
              <a:buFont typeface="Arial"/>
              <a:buChar char="•"/>
            </a:pPr>
            <a:r>
              <a:rPr lang="en-US" sz="3999" spc="39" dirty="0">
                <a:solidFill>
                  <a:srgbClr val="000000"/>
                </a:solidFill>
                <a:latin typeface="The Seasons"/>
              </a:rPr>
              <a:t>I used 2 datasets and joined them </a:t>
            </a:r>
          </a:p>
          <a:p>
            <a:pPr marL="866040" lvl="1" indent="-433020">
              <a:lnSpc>
                <a:spcPts val="5615"/>
              </a:lnSpc>
              <a:buFont typeface="Arial"/>
              <a:buChar char="•"/>
            </a:pPr>
            <a:r>
              <a:rPr lang="en-US" sz="3999" b="1" spc="39" dirty="0">
                <a:solidFill>
                  <a:srgbClr val="000000"/>
                </a:solidFill>
                <a:latin typeface="The Seasons"/>
              </a:rPr>
              <a:t>Some of the Indicators Used:</a:t>
            </a:r>
          </a:p>
          <a:p>
            <a:pPr marL="1323240" lvl="2" indent="-433020">
              <a:lnSpc>
                <a:spcPts val="5615"/>
              </a:lnSpc>
              <a:buFont typeface="Arial"/>
              <a:buChar char="•"/>
            </a:pPr>
            <a:r>
              <a:rPr lang="en-US" sz="3999" spc="39" dirty="0">
                <a:solidFill>
                  <a:srgbClr val="000000"/>
                </a:solidFill>
                <a:latin typeface="The Seasons"/>
              </a:rPr>
              <a:t>Annual GDP %</a:t>
            </a:r>
          </a:p>
          <a:p>
            <a:pPr marL="1323240" lvl="2" indent="-433020">
              <a:lnSpc>
                <a:spcPts val="5615"/>
              </a:lnSpc>
              <a:buFont typeface="Arial"/>
              <a:buChar char="•"/>
            </a:pPr>
            <a:r>
              <a:rPr lang="en-US" sz="3999" spc="39" dirty="0">
                <a:solidFill>
                  <a:srgbClr val="000000"/>
                </a:solidFill>
                <a:latin typeface="The Seasons"/>
              </a:rPr>
              <a:t>Trade % of GDP</a:t>
            </a:r>
          </a:p>
          <a:p>
            <a:pPr marL="1323240" lvl="2" indent="-433020">
              <a:lnSpc>
                <a:spcPts val="5615"/>
              </a:lnSpc>
              <a:buFont typeface="Arial"/>
              <a:buChar char="•"/>
            </a:pPr>
            <a:r>
              <a:rPr lang="en-US" sz="3999" spc="39" dirty="0">
                <a:solidFill>
                  <a:srgbClr val="000000"/>
                </a:solidFill>
                <a:latin typeface="The Seasons"/>
              </a:rPr>
              <a:t>Gross Savings % of GDP</a:t>
            </a:r>
          </a:p>
          <a:p>
            <a:pPr marL="1323240" lvl="2" indent="-433020">
              <a:lnSpc>
                <a:spcPts val="5615"/>
              </a:lnSpc>
              <a:buFont typeface="Arial"/>
              <a:buChar char="•"/>
            </a:pPr>
            <a:r>
              <a:rPr lang="en-US" sz="3999" spc="39" dirty="0">
                <a:solidFill>
                  <a:srgbClr val="000000"/>
                </a:solidFill>
                <a:latin typeface="The Seasons"/>
              </a:rPr>
              <a:t>Merchandise Imports &amp; Exports</a:t>
            </a:r>
          </a:p>
          <a:p>
            <a:pPr marL="1323240" lvl="2" indent="-433020">
              <a:lnSpc>
                <a:spcPts val="5615"/>
              </a:lnSpc>
              <a:buFont typeface="Arial"/>
              <a:buChar char="•"/>
            </a:pPr>
            <a:r>
              <a:rPr lang="en-US" sz="3999" spc="39" dirty="0">
                <a:solidFill>
                  <a:srgbClr val="000000"/>
                </a:solidFill>
                <a:latin typeface="The Seasons"/>
              </a:rPr>
              <a:t>Fuel Imports &amp; Exports % of Merchandise</a:t>
            </a:r>
          </a:p>
          <a:p>
            <a:pPr marL="1004520" lvl="1" indent="-571500">
              <a:lnSpc>
                <a:spcPts val="5615"/>
              </a:lnSpc>
              <a:buFont typeface="Arial" panose="020B0604020202020204" pitchFamily="34" charset="0"/>
              <a:buChar char="•"/>
            </a:pPr>
            <a:r>
              <a:rPr lang="en-US" sz="3999" spc="39" dirty="0">
                <a:solidFill>
                  <a:srgbClr val="000000"/>
                </a:solidFill>
                <a:latin typeface="The Seasons"/>
              </a:rPr>
              <a:t>I used calculated fields to calculate the merchandise export to import ratio.</a:t>
            </a:r>
          </a:p>
          <a:p>
            <a:pPr marL="866040" lvl="1" indent="-433020">
              <a:lnSpc>
                <a:spcPts val="5615"/>
              </a:lnSpc>
              <a:buFont typeface="Arial"/>
              <a:buChar char="•"/>
            </a:pPr>
            <a:endParaRPr lang="en-US" sz="3999" b="1" spc="39" dirty="0">
              <a:solidFill>
                <a:srgbClr val="000000"/>
              </a:solidFill>
              <a:latin typeface="The Seasons"/>
            </a:endParaRPr>
          </a:p>
          <a:p>
            <a:pPr marL="433020" lvl="1">
              <a:lnSpc>
                <a:spcPts val="5615"/>
              </a:lnSpc>
            </a:pPr>
            <a:endParaRPr lang="en-US" sz="3999" spc="39" dirty="0">
              <a:solidFill>
                <a:srgbClr val="000000"/>
              </a:solidFill>
              <a:latin typeface="The Seasons"/>
            </a:endParaRPr>
          </a:p>
        </p:txBody>
      </p:sp>
      <p:sp>
        <p:nvSpPr>
          <p:cNvPr id="7" name="Freeform 7"/>
          <p:cNvSpPr/>
          <p:nvPr/>
        </p:nvSpPr>
        <p:spPr>
          <a:xfrm rot="2872934" flipH="1">
            <a:off x="4119913" y="8839200"/>
            <a:ext cx="3158213" cy="3181350"/>
          </a:xfrm>
          <a:custGeom>
            <a:avLst/>
            <a:gdLst/>
            <a:ahLst/>
            <a:cxnLst/>
            <a:rect l="l" t="t" r="r" b="b"/>
            <a:pathLst>
              <a:path w="3158213" h="3181350">
                <a:moveTo>
                  <a:pt x="3158213" y="0"/>
                </a:moveTo>
                <a:lnTo>
                  <a:pt x="0" y="0"/>
                </a:lnTo>
                <a:lnTo>
                  <a:pt x="0" y="3181350"/>
                </a:lnTo>
                <a:lnTo>
                  <a:pt x="3158213" y="3181350"/>
                </a:lnTo>
                <a:lnTo>
                  <a:pt x="315821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9" name="Picture 8">
            <a:extLst>
              <a:ext uri="{FF2B5EF4-FFF2-40B4-BE49-F238E27FC236}">
                <a16:creationId xmlns:a16="http://schemas.microsoft.com/office/drawing/2014/main" id="{E935F77C-61C9-0C40-8955-0ADA0333F50E}"/>
              </a:ext>
            </a:extLst>
          </p:cNvPr>
          <p:cNvPicPr>
            <a:picLocks noChangeAspect="1"/>
          </p:cNvPicPr>
          <p:nvPr/>
        </p:nvPicPr>
        <p:blipFill rotWithShape="1">
          <a:blip r:embed="rId6"/>
          <a:srcRect l="13766" t="581" r="14657" b="-581"/>
          <a:stretch/>
        </p:blipFill>
        <p:spPr>
          <a:xfrm>
            <a:off x="9982200" y="1437396"/>
            <a:ext cx="6778338" cy="5715000"/>
          </a:xfrm>
          <a:prstGeom prst="rect">
            <a:avLst/>
          </a:prstGeom>
        </p:spPr>
      </p:pic>
    </p:spTree>
    <p:extLst>
      <p:ext uri="{BB962C8B-B14F-4D97-AF65-F5344CB8AC3E}">
        <p14:creationId xmlns:p14="http://schemas.microsoft.com/office/powerpoint/2010/main" val="39364765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2325531" y="7863129"/>
            <a:ext cx="8081965" cy="6583128"/>
          </a:xfrm>
          <a:custGeom>
            <a:avLst/>
            <a:gdLst/>
            <a:ahLst/>
            <a:cxnLst/>
            <a:rect l="l" t="t" r="r" b="b"/>
            <a:pathLst>
              <a:path w="8081965" h="6583128">
                <a:moveTo>
                  <a:pt x="8081966" y="0"/>
                </a:moveTo>
                <a:lnTo>
                  <a:pt x="0" y="0"/>
                </a:lnTo>
                <a:lnTo>
                  <a:pt x="0" y="6583128"/>
                </a:lnTo>
                <a:lnTo>
                  <a:pt x="8081966" y="6583128"/>
                </a:lnTo>
                <a:lnTo>
                  <a:pt x="808196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V="1">
            <a:off x="13159849" y="-3808372"/>
            <a:ext cx="8198902" cy="6678378"/>
          </a:xfrm>
          <a:custGeom>
            <a:avLst/>
            <a:gdLst/>
            <a:ahLst/>
            <a:cxnLst/>
            <a:rect l="l" t="t" r="r" b="b"/>
            <a:pathLst>
              <a:path w="8198902" h="6678378">
                <a:moveTo>
                  <a:pt x="0" y="6678379"/>
                </a:moveTo>
                <a:lnTo>
                  <a:pt x="8198902" y="6678379"/>
                </a:lnTo>
                <a:lnTo>
                  <a:pt x="8198902" y="0"/>
                </a:lnTo>
                <a:lnTo>
                  <a:pt x="0" y="0"/>
                </a:lnTo>
                <a:lnTo>
                  <a:pt x="0" y="667837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9262341">
            <a:off x="16708894" y="846920"/>
            <a:ext cx="3158213" cy="3181350"/>
          </a:xfrm>
          <a:custGeom>
            <a:avLst/>
            <a:gdLst/>
            <a:ahLst/>
            <a:cxnLst/>
            <a:rect l="l" t="t" r="r" b="b"/>
            <a:pathLst>
              <a:path w="3158213" h="3181350">
                <a:moveTo>
                  <a:pt x="0" y="0"/>
                </a:moveTo>
                <a:lnTo>
                  <a:pt x="3158212" y="0"/>
                </a:lnTo>
                <a:lnTo>
                  <a:pt x="3158212" y="3181350"/>
                </a:lnTo>
                <a:lnTo>
                  <a:pt x="0" y="3181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838200" y="320407"/>
            <a:ext cx="9340639" cy="1083015"/>
          </a:xfrm>
          <a:prstGeom prst="rect">
            <a:avLst/>
          </a:prstGeom>
        </p:spPr>
        <p:txBody>
          <a:bodyPr lIns="0" tIns="0" rIns="0" bIns="0" rtlCol="0" anchor="t">
            <a:spAutoFit/>
          </a:bodyPr>
          <a:lstStyle/>
          <a:p>
            <a:pPr>
              <a:lnSpc>
                <a:spcPts val="8225"/>
              </a:lnSpc>
            </a:pPr>
            <a:r>
              <a:rPr lang="en-US" sz="7410" spc="148" dirty="0">
                <a:solidFill>
                  <a:srgbClr val="2B5493"/>
                </a:solidFill>
                <a:latin typeface="The Seasons Bold"/>
              </a:rPr>
              <a:t>Questions</a:t>
            </a:r>
          </a:p>
        </p:txBody>
      </p:sp>
      <p:sp>
        <p:nvSpPr>
          <p:cNvPr id="7" name="Freeform 7"/>
          <p:cNvSpPr/>
          <p:nvPr/>
        </p:nvSpPr>
        <p:spPr>
          <a:xfrm rot="2872934" flipH="1">
            <a:off x="4119913" y="8839200"/>
            <a:ext cx="3158213" cy="3181350"/>
          </a:xfrm>
          <a:custGeom>
            <a:avLst/>
            <a:gdLst/>
            <a:ahLst/>
            <a:cxnLst/>
            <a:rect l="l" t="t" r="r" b="b"/>
            <a:pathLst>
              <a:path w="3158213" h="3181350">
                <a:moveTo>
                  <a:pt x="3158213" y="0"/>
                </a:moveTo>
                <a:lnTo>
                  <a:pt x="0" y="0"/>
                </a:lnTo>
                <a:lnTo>
                  <a:pt x="0" y="3181350"/>
                </a:lnTo>
                <a:lnTo>
                  <a:pt x="3158213" y="3181350"/>
                </a:lnTo>
                <a:lnTo>
                  <a:pt x="315821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1028" name="Picture 4" descr="Problem Solving and Inquisitive Leadership | MIT">
            <a:extLst>
              <a:ext uri="{FF2B5EF4-FFF2-40B4-BE49-F238E27FC236}">
                <a16:creationId xmlns:a16="http://schemas.microsoft.com/office/drawing/2014/main" id="{58C19F5A-42B7-5E2D-B7A6-7356BFA59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52857" y="3848100"/>
            <a:ext cx="6606542" cy="56821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30" name="TextBox 10">
            <a:extLst>
              <a:ext uri="{FF2B5EF4-FFF2-40B4-BE49-F238E27FC236}">
                <a16:creationId xmlns:a16="http://schemas.microsoft.com/office/drawing/2014/main" id="{A5709817-93B6-DE32-7302-BCC4D19D7803}"/>
              </a:ext>
            </a:extLst>
          </p:cNvPr>
          <p:cNvGraphicFramePr/>
          <p:nvPr>
            <p:extLst>
              <p:ext uri="{D42A27DB-BD31-4B8C-83A1-F6EECF244321}">
                <p14:modId xmlns:p14="http://schemas.microsoft.com/office/powerpoint/2010/main" val="227336307"/>
              </p:ext>
            </p:extLst>
          </p:nvPr>
        </p:nvGraphicFramePr>
        <p:xfrm>
          <a:off x="0" y="1404311"/>
          <a:ext cx="11353800" cy="87932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30">
                                            <p:graphicEl>
                                              <a:dgm id="{827F3484-CEE5-431F-A540-9FF0F3599382}"/>
                                            </p:graphicEl>
                                          </p:spTgt>
                                        </p:tgtEl>
                                        <p:attrNameLst>
                                          <p:attrName>style.visibility</p:attrName>
                                        </p:attrNameLst>
                                      </p:cBhvr>
                                      <p:to>
                                        <p:strVal val="visible"/>
                                      </p:to>
                                    </p:set>
                                    <p:anim calcmode="lin" valueType="num">
                                      <p:cBhvr additive="base">
                                        <p:cTn id="7" dur="500" fill="hold"/>
                                        <p:tgtEl>
                                          <p:spTgt spid="1030">
                                            <p:graphicEl>
                                              <a:dgm id="{827F3484-CEE5-431F-A540-9FF0F3599382}"/>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1030">
                                            <p:graphicEl>
                                              <a:dgm id="{827F3484-CEE5-431F-A540-9FF0F3599382}"/>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30">
                                            <p:graphicEl>
                                              <a:dgm id="{83E7C2CC-1B08-4651-9C6A-E7BD96096E7B}"/>
                                            </p:graphicEl>
                                          </p:spTgt>
                                        </p:tgtEl>
                                        <p:attrNameLst>
                                          <p:attrName>style.visibility</p:attrName>
                                        </p:attrNameLst>
                                      </p:cBhvr>
                                      <p:to>
                                        <p:strVal val="visible"/>
                                      </p:to>
                                    </p:set>
                                    <p:anim calcmode="lin" valueType="num">
                                      <p:cBhvr additive="base">
                                        <p:cTn id="11" dur="500" fill="hold"/>
                                        <p:tgtEl>
                                          <p:spTgt spid="1030">
                                            <p:graphicEl>
                                              <a:dgm id="{83E7C2CC-1B08-4651-9C6A-E7BD96096E7B}"/>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30">
                                            <p:graphicEl>
                                              <a:dgm id="{83E7C2CC-1B08-4651-9C6A-E7BD96096E7B}"/>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30">
                                            <p:graphicEl>
                                              <a:dgm id="{0F08C76C-6E93-4E96-9383-6A69FF1B91F6}"/>
                                            </p:graphicEl>
                                          </p:spTgt>
                                        </p:tgtEl>
                                        <p:attrNameLst>
                                          <p:attrName>style.visibility</p:attrName>
                                        </p:attrNameLst>
                                      </p:cBhvr>
                                      <p:to>
                                        <p:strVal val="visible"/>
                                      </p:to>
                                    </p:set>
                                    <p:anim calcmode="lin" valueType="num">
                                      <p:cBhvr additive="base">
                                        <p:cTn id="17" dur="500" fill="hold"/>
                                        <p:tgtEl>
                                          <p:spTgt spid="1030">
                                            <p:graphicEl>
                                              <a:dgm id="{0F08C76C-6E93-4E96-9383-6A69FF1B91F6}"/>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30">
                                            <p:graphicEl>
                                              <a:dgm id="{0F08C76C-6E93-4E96-9383-6A69FF1B91F6}"/>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30">
                                            <p:graphicEl>
                                              <a:dgm id="{D26AA899-9907-4412-A336-8670575F32A1}"/>
                                            </p:graphicEl>
                                          </p:spTgt>
                                        </p:tgtEl>
                                        <p:attrNameLst>
                                          <p:attrName>style.visibility</p:attrName>
                                        </p:attrNameLst>
                                      </p:cBhvr>
                                      <p:to>
                                        <p:strVal val="visible"/>
                                      </p:to>
                                    </p:set>
                                    <p:anim calcmode="lin" valueType="num">
                                      <p:cBhvr additive="base">
                                        <p:cTn id="21" dur="500" fill="hold"/>
                                        <p:tgtEl>
                                          <p:spTgt spid="1030">
                                            <p:graphicEl>
                                              <a:dgm id="{D26AA899-9907-4412-A336-8670575F32A1}"/>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30">
                                            <p:graphicEl>
                                              <a:dgm id="{D26AA899-9907-4412-A336-8670575F32A1}"/>
                                            </p:graphic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30">
                                            <p:graphicEl>
                                              <a:dgm id="{1DCD382A-3F5D-4C3E-88A0-022EFF42501F}"/>
                                            </p:graphicEl>
                                          </p:spTgt>
                                        </p:tgtEl>
                                        <p:attrNameLst>
                                          <p:attrName>style.visibility</p:attrName>
                                        </p:attrNameLst>
                                      </p:cBhvr>
                                      <p:to>
                                        <p:strVal val="visible"/>
                                      </p:to>
                                    </p:set>
                                    <p:anim calcmode="lin" valueType="num">
                                      <p:cBhvr additive="base">
                                        <p:cTn id="27" dur="500" fill="hold"/>
                                        <p:tgtEl>
                                          <p:spTgt spid="1030">
                                            <p:graphicEl>
                                              <a:dgm id="{1DCD382A-3F5D-4C3E-88A0-022EFF42501F}"/>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30">
                                            <p:graphicEl>
                                              <a:dgm id="{1DCD382A-3F5D-4C3E-88A0-022EFF42501F}"/>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30">
                                            <p:graphicEl>
                                              <a:dgm id="{B7A1F97F-C94D-4536-8842-34DA5B0E3A44}"/>
                                            </p:graphicEl>
                                          </p:spTgt>
                                        </p:tgtEl>
                                        <p:attrNameLst>
                                          <p:attrName>style.visibility</p:attrName>
                                        </p:attrNameLst>
                                      </p:cBhvr>
                                      <p:to>
                                        <p:strVal val="visible"/>
                                      </p:to>
                                    </p:set>
                                    <p:anim calcmode="lin" valueType="num">
                                      <p:cBhvr additive="base">
                                        <p:cTn id="31" dur="500" fill="hold"/>
                                        <p:tgtEl>
                                          <p:spTgt spid="1030">
                                            <p:graphicEl>
                                              <a:dgm id="{B7A1F97F-C94D-4536-8842-34DA5B0E3A44}"/>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30">
                                            <p:graphicEl>
                                              <a:dgm id="{B7A1F97F-C94D-4536-8842-34DA5B0E3A44}"/>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30">
                                            <p:graphicEl>
                                              <a:dgm id="{53B5AF3F-06FD-49DD-AE0E-9F0A8B782A16}"/>
                                            </p:graphicEl>
                                          </p:spTgt>
                                        </p:tgtEl>
                                        <p:attrNameLst>
                                          <p:attrName>style.visibility</p:attrName>
                                        </p:attrNameLst>
                                      </p:cBhvr>
                                      <p:to>
                                        <p:strVal val="visible"/>
                                      </p:to>
                                    </p:set>
                                    <p:anim calcmode="lin" valueType="num">
                                      <p:cBhvr additive="base">
                                        <p:cTn id="37" dur="500" fill="hold"/>
                                        <p:tgtEl>
                                          <p:spTgt spid="1030">
                                            <p:graphicEl>
                                              <a:dgm id="{53B5AF3F-06FD-49DD-AE0E-9F0A8B782A16}"/>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30">
                                            <p:graphicEl>
                                              <a:dgm id="{53B5AF3F-06FD-49DD-AE0E-9F0A8B782A16}"/>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030">
                                            <p:graphicEl>
                                              <a:dgm id="{46B06D8E-B383-4642-B9FF-C4F2408B4C10}"/>
                                            </p:graphicEl>
                                          </p:spTgt>
                                        </p:tgtEl>
                                        <p:attrNameLst>
                                          <p:attrName>style.visibility</p:attrName>
                                        </p:attrNameLst>
                                      </p:cBhvr>
                                      <p:to>
                                        <p:strVal val="visible"/>
                                      </p:to>
                                    </p:set>
                                    <p:anim calcmode="lin" valueType="num">
                                      <p:cBhvr additive="base">
                                        <p:cTn id="41" dur="500" fill="hold"/>
                                        <p:tgtEl>
                                          <p:spTgt spid="1030">
                                            <p:graphicEl>
                                              <a:dgm id="{46B06D8E-B383-4642-B9FF-C4F2408B4C10}"/>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30">
                                            <p:graphicEl>
                                              <a:dgm id="{46B06D8E-B383-4642-B9FF-C4F2408B4C10}"/>
                                            </p:graphic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030">
                                            <p:graphicEl>
                                              <a:dgm id="{6CE4C89C-AA4F-47FE-9F22-5E92C2EE73D2}"/>
                                            </p:graphicEl>
                                          </p:spTgt>
                                        </p:tgtEl>
                                        <p:attrNameLst>
                                          <p:attrName>style.visibility</p:attrName>
                                        </p:attrNameLst>
                                      </p:cBhvr>
                                      <p:to>
                                        <p:strVal val="visible"/>
                                      </p:to>
                                    </p:set>
                                    <p:anim calcmode="lin" valueType="num">
                                      <p:cBhvr additive="base">
                                        <p:cTn id="47" dur="500" fill="hold"/>
                                        <p:tgtEl>
                                          <p:spTgt spid="1030">
                                            <p:graphicEl>
                                              <a:dgm id="{6CE4C89C-AA4F-47FE-9F22-5E92C2EE73D2}"/>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1030">
                                            <p:graphicEl>
                                              <a:dgm id="{6CE4C89C-AA4F-47FE-9F22-5E92C2EE73D2}"/>
                                            </p:graphic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030">
                                            <p:graphicEl>
                                              <a:dgm id="{D4FA0137-CE09-45AD-8255-C975C88CDF0E}"/>
                                            </p:graphicEl>
                                          </p:spTgt>
                                        </p:tgtEl>
                                        <p:attrNameLst>
                                          <p:attrName>style.visibility</p:attrName>
                                        </p:attrNameLst>
                                      </p:cBhvr>
                                      <p:to>
                                        <p:strVal val="visible"/>
                                      </p:to>
                                    </p:set>
                                    <p:anim calcmode="lin" valueType="num">
                                      <p:cBhvr additive="base">
                                        <p:cTn id="51" dur="500" fill="hold"/>
                                        <p:tgtEl>
                                          <p:spTgt spid="1030">
                                            <p:graphicEl>
                                              <a:dgm id="{D4FA0137-CE09-45AD-8255-C975C88CDF0E}"/>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1030">
                                            <p:graphicEl>
                                              <a:dgm id="{D4FA0137-CE09-45AD-8255-C975C88CDF0E}"/>
                                            </p:graphic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030">
                                            <p:graphicEl>
                                              <a:dgm id="{32F64862-2F38-4D60-8F2B-A877FA408DC7}"/>
                                            </p:graphicEl>
                                          </p:spTgt>
                                        </p:tgtEl>
                                        <p:attrNameLst>
                                          <p:attrName>style.visibility</p:attrName>
                                        </p:attrNameLst>
                                      </p:cBhvr>
                                      <p:to>
                                        <p:strVal val="visible"/>
                                      </p:to>
                                    </p:set>
                                    <p:anim calcmode="lin" valueType="num">
                                      <p:cBhvr additive="base">
                                        <p:cTn id="57" dur="500" fill="hold"/>
                                        <p:tgtEl>
                                          <p:spTgt spid="1030">
                                            <p:graphicEl>
                                              <a:dgm id="{32F64862-2F38-4D60-8F2B-A877FA408DC7}"/>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1030">
                                            <p:graphicEl>
                                              <a:dgm id="{32F64862-2F38-4D60-8F2B-A877FA408DC7}"/>
                                            </p:graphic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030">
                                            <p:graphicEl>
                                              <a:dgm id="{B961DB72-B372-4C1B-9407-9496652C8FCC}"/>
                                            </p:graphicEl>
                                          </p:spTgt>
                                        </p:tgtEl>
                                        <p:attrNameLst>
                                          <p:attrName>style.visibility</p:attrName>
                                        </p:attrNameLst>
                                      </p:cBhvr>
                                      <p:to>
                                        <p:strVal val="visible"/>
                                      </p:to>
                                    </p:set>
                                    <p:anim calcmode="lin" valueType="num">
                                      <p:cBhvr additive="base">
                                        <p:cTn id="61" dur="500" fill="hold"/>
                                        <p:tgtEl>
                                          <p:spTgt spid="1030">
                                            <p:graphicEl>
                                              <a:dgm id="{B961DB72-B372-4C1B-9407-9496652C8FCC}"/>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1030">
                                            <p:graphicEl>
                                              <a:dgm id="{B961DB72-B372-4C1B-9407-9496652C8FCC}"/>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30"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38200" y="320407"/>
            <a:ext cx="9340639" cy="1083015"/>
          </a:xfrm>
          <a:prstGeom prst="rect">
            <a:avLst/>
          </a:prstGeom>
        </p:spPr>
        <p:txBody>
          <a:bodyPr lIns="0" tIns="0" rIns="0" bIns="0" rtlCol="0" anchor="t">
            <a:spAutoFit/>
          </a:bodyPr>
          <a:lstStyle/>
          <a:p>
            <a:pPr>
              <a:lnSpc>
                <a:spcPts val="8225"/>
              </a:lnSpc>
            </a:pPr>
            <a:r>
              <a:rPr lang="en-US" sz="7410" spc="148" dirty="0">
                <a:solidFill>
                  <a:srgbClr val="2B5493"/>
                </a:solidFill>
                <a:latin typeface="The Seasons Bold"/>
              </a:rPr>
              <a:t>Story Architecture</a:t>
            </a:r>
          </a:p>
        </p:txBody>
      </p:sp>
      <p:grpSp>
        <p:nvGrpSpPr>
          <p:cNvPr id="9" name="Group 8">
            <a:extLst>
              <a:ext uri="{FF2B5EF4-FFF2-40B4-BE49-F238E27FC236}">
                <a16:creationId xmlns:a16="http://schemas.microsoft.com/office/drawing/2014/main" id="{FDCDF7A7-321F-64E6-9CDA-70DF2B3DB2C8}"/>
              </a:ext>
            </a:extLst>
          </p:cNvPr>
          <p:cNvGrpSpPr/>
          <p:nvPr/>
        </p:nvGrpSpPr>
        <p:grpSpPr>
          <a:xfrm>
            <a:off x="-2022639" y="1338420"/>
            <a:ext cx="9479298" cy="7610159"/>
            <a:chOff x="-2362201" y="1444309"/>
            <a:chExt cx="9100721" cy="7610159"/>
          </a:xfrm>
        </p:grpSpPr>
        <p:sp>
          <p:nvSpPr>
            <p:cNvPr id="6" name="Freeform 2">
              <a:extLst>
                <a:ext uri="{FF2B5EF4-FFF2-40B4-BE49-F238E27FC236}">
                  <a16:creationId xmlns:a16="http://schemas.microsoft.com/office/drawing/2014/main" id="{B1D1BAB8-6AB2-C209-45CE-BDA17588DF08}"/>
                </a:ext>
              </a:extLst>
            </p:cNvPr>
            <p:cNvSpPr/>
            <p:nvPr/>
          </p:nvSpPr>
          <p:spPr>
            <a:xfrm flipH="1">
              <a:off x="-2362201" y="1444309"/>
              <a:ext cx="9100721" cy="7610159"/>
            </a:xfrm>
            <a:custGeom>
              <a:avLst/>
              <a:gdLst/>
              <a:ahLst/>
              <a:cxnLst/>
              <a:rect l="l" t="t" r="r" b="b"/>
              <a:pathLst>
                <a:path w="8081965" h="6583128">
                  <a:moveTo>
                    <a:pt x="8081966" y="0"/>
                  </a:moveTo>
                  <a:lnTo>
                    <a:pt x="0" y="0"/>
                  </a:lnTo>
                  <a:lnTo>
                    <a:pt x="0" y="6583128"/>
                  </a:lnTo>
                  <a:lnTo>
                    <a:pt x="8081966" y="6583128"/>
                  </a:lnTo>
                  <a:lnTo>
                    <a:pt x="808196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8" name="TextBox 7">
              <a:extLst>
                <a:ext uri="{FF2B5EF4-FFF2-40B4-BE49-F238E27FC236}">
                  <a16:creationId xmlns:a16="http://schemas.microsoft.com/office/drawing/2014/main" id="{5E7D3AC6-AC22-DECE-BD9C-F9F7FBFC3CB0}"/>
                </a:ext>
              </a:extLst>
            </p:cNvPr>
            <p:cNvSpPr txBox="1"/>
            <p:nvPr/>
          </p:nvSpPr>
          <p:spPr>
            <a:xfrm>
              <a:off x="-354310" y="3719768"/>
              <a:ext cx="5084940" cy="2554033"/>
            </a:xfrm>
            <a:prstGeom prst="rect">
              <a:avLst/>
            </a:prstGeom>
            <a:noFill/>
          </p:spPr>
          <p:txBody>
            <a:bodyPr wrap="square" rtlCol="0">
              <a:spAutoFit/>
            </a:bodyPr>
            <a:lstStyle/>
            <a:p>
              <a:pPr marL="571500" indent="-571500">
                <a:buFont typeface="Arial" panose="020B0604020202020204" pitchFamily="34" charset="0"/>
                <a:buChar char="•"/>
              </a:pPr>
              <a:r>
                <a:rPr lang="en-US" sz="3999" spc="39" dirty="0">
                  <a:solidFill>
                    <a:srgbClr val="000000"/>
                  </a:solidFill>
                  <a:latin typeface="The Seasons"/>
                </a:rPr>
                <a:t>First Dashboard:</a:t>
              </a:r>
            </a:p>
            <a:p>
              <a:pPr algn="ctr"/>
              <a:r>
                <a:rPr lang="en-US" sz="3999" spc="39" dirty="0">
                  <a:solidFill>
                    <a:schemeClr val="bg1"/>
                  </a:solidFill>
                  <a:latin typeface="The Seasons"/>
                </a:rPr>
                <a:t>Understanding the Economy</a:t>
              </a:r>
            </a:p>
            <a:p>
              <a:pPr marL="571500" indent="-571500">
                <a:buFont typeface="Arial" panose="020B0604020202020204" pitchFamily="34" charset="0"/>
                <a:buChar char="•"/>
              </a:pPr>
              <a:endParaRPr lang="en-US" sz="3999" spc="39" dirty="0">
                <a:solidFill>
                  <a:srgbClr val="000000"/>
                </a:solidFill>
                <a:latin typeface="The Seasons"/>
              </a:endParaRPr>
            </a:p>
          </p:txBody>
        </p:sp>
      </p:grpSp>
      <p:grpSp>
        <p:nvGrpSpPr>
          <p:cNvPr id="15" name="Group 14">
            <a:extLst>
              <a:ext uri="{FF2B5EF4-FFF2-40B4-BE49-F238E27FC236}">
                <a16:creationId xmlns:a16="http://schemas.microsoft.com/office/drawing/2014/main" id="{3A24F43C-D6E2-8988-AA7F-039BBD27F92B}"/>
              </a:ext>
            </a:extLst>
          </p:cNvPr>
          <p:cNvGrpSpPr/>
          <p:nvPr/>
        </p:nvGrpSpPr>
        <p:grpSpPr>
          <a:xfrm>
            <a:off x="12114002" y="823814"/>
            <a:ext cx="9479298" cy="8330569"/>
            <a:chOff x="12397202" y="630314"/>
            <a:chExt cx="9479298" cy="8330569"/>
          </a:xfrm>
        </p:grpSpPr>
        <p:sp>
          <p:nvSpPr>
            <p:cNvPr id="3" name="Freeform 3"/>
            <p:cNvSpPr/>
            <p:nvPr/>
          </p:nvSpPr>
          <p:spPr>
            <a:xfrm rot="20035983" flipV="1">
              <a:off x="12397202" y="630314"/>
              <a:ext cx="9479298" cy="8330569"/>
            </a:xfrm>
            <a:custGeom>
              <a:avLst/>
              <a:gdLst/>
              <a:ahLst/>
              <a:cxnLst/>
              <a:rect l="l" t="t" r="r" b="b"/>
              <a:pathLst>
                <a:path w="8198902" h="6678378">
                  <a:moveTo>
                    <a:pt x="0" y="6678379"/>
                  </a:moveTo>
                  <a:lnTo>
                    <a:pt x="8198902" y="6678379"/>
                  </a:lnTo>
                  <a:lnTo>
                    <a:pt x="8198902" y="0"/>
                  </a:lnTo>
                  <a:lnTo>
                    <a:pt x="0" y="0"/>
                  </a:lnTo>
                  <a:lnTo>
                    <a:pt x="0" y="667837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1">
              <a:extLst>
                <a:ext uri="{FF2B5EF4-FFF2-40B4-BE49-F238E27FC236}">
                  <a16:creationId xmlns:a16="http://schemas.microsoft.com/office/drawing/2014/main" id="{B2AF04AB-D7BB-6A2D-476F-98618078ABEE}"/>
                </a:ext>
              </a:extLst>
            </p:cNvPr>
            <p:cNvSpPr txBox="1"/>
            <p:nvPr/>
          </p:nvSpPr>
          <p:spPr>
            <a:xfrm>
              <a:off x="13106400" y="3449305"/>
              <a:ext cx="5817812" cy="1323183"/>
            </a:xfrm>
            <a:prstGeom prst="rect">
              <a:avLst/>
            </a:prstGeom>
            <a:noFill/>
          </p:spPr>
          <p:txBody>
            <a:bodyPr wrap="square" rtlCol="0">
              <a:spAutoFit/>
            </a:bodyPr>
            <a:lstStyle/>
            <a:p>
              <a:pPr marL="571500" indent="-571500">
                <a:buFont typeface="Arial" panose="020B0604020202020204" pitchFamily="34" charset="0"/>
                <a:buChar char="•"/>
              </a:pPr>
              <a:r>
                <a:rPr lang="en-US" sz="3999" spc="39" dirty="0">
                  <a:latin typeface="The Seasons"/>
                </a:rPr>
                <a:t>Second Dashboard:</a:t>
              </a:r>
            </a:p>
            <a:p>
              <a:pPr algn="ctr"/>
              <a:r>
                <a:rPr lang="en-US" sz="3999" spc="39" dirty="0">
                  <a:solidFill>
                    <a:schemeClr val="bg1"/>
                  </a:solidFill>
                  <a:latin typeface="The Seasons"/>
                </a:rPr>
                <a:t>Imports &amp; Exports</a:t>
              </a:r>
            </a:p>
          </p:txBody>
        </p:sp>
      </p:grpSp>
      <p:grpSp>
        <p:nvGrpSpPr>
          <p:cNvPr id="20" name="Group 19">
            <a:extLst>
              <a:ext uri="{FF2B5EF4-FFF2-40B4-BE49-F238E27FC236}">
                <a16:creationId xmlns:a16="http://schemas.microsoft.com/office/drawing/2014/main" id="{778749ED-E4CD-E2D2-E0EB-8B7A4EE8CA73}"/>
              </a:ext>
            </a:extLst>
          </p:cNvPr>
          <p:cNvGrpSpPr/>
          <p:nvPr/>
        </p:nvGrpSpPr>
        <p:grpSpPr>
          <a:xfrm>
            <a:off x="5645314" y="1506074"/>
            <a:ext cx="8342739" cy="5209645"/>
            <a:chOff x="5645314" y="1506074"/>
            <a:chExt cx="8342739" cy="5209645"/>
          </a:xfrm>
        </p:grpSpPr>
        <p:sp>
          <p:nvSpPr>
            <p:cNvPr id="14" name="Freeform 3">
              <a:extLst>
                <a:ext uri="{FF2B5EF4-FFF2-40B4-BE49-F238E27FC236}">
                  <a16:creationId xmlns:a16="http://schemas.microsoft.com/office/drawing/2014/main" id="{B889576F-98D7-91F2-C541-4E8498EAB70C}"/>
                </a:ext>
              </a:extLst>
            </p:cNvPr>
            <p:cNvSpPr/>
            <p:nvPr/>
          </p:nvSpPr>
          <p:spPr>
            <a:xfrm rot="14272302" flipV="1">
              <a:off x="7211861" y="-60473"/>
              <a:ext cx="5209645" cy="8342739"/>
            </a:xfrm>
            <a:custGeom>
              <a:avLst/>
              <a:gdLst/>
              <a:ahLst/>
              <a:cxnLst/>
              <a:rect l="l" t="t" r="r" b="b"/>
              <a:pathLst>
                <a:path w="8198902" h="6678378">
                  <a:moveTo>
                    <a:pt x="0" y="6678379"/>
                  </a:moveTo>
                  <a:lnTo>
                    <a:pt x="8198902" y="6678379"/>
                  </a:lnTo>
                  <a:lnTo>
                    <a:pt x="8198902" y="0"/>
                  </a:lnTo>
                  <a:lnTo>
                    <a:pt x="0" y="0"/>
                  </a:lnTo>
                  <a:lnTo>
                    <a:pt x="0" y="667837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TextBox 16">
              <a:extLst>
                <a:ext uri="{FF2B5EF4-FFF2-40B4-BE49-F238E27FC236}">
                  <a16:creationId xmlns:a16="http://schemas.microsoft.com/office/drawing/2014/main" id="{10DD97E2-B56E-E5E2-662A-F7FB998F8203}"/>
                </a:ext>
              </a:extLst>
            </p:cNvPr>
            <p:cNvSpPr txBox="1"/>
            <p:nvPr/>
          </p:nvSpPr>
          <p:spPr>
            <a:xfrm>
              <a:off x="7300406" y="2421435"/>
              <a:ext cx="5562600" cy="1323183"/>
            </a:xfrm>
            <a:prstGeom prst="rect">
              <a:avLst/>
            </a:prstGeom>
            <a:noFill/>
          </p:spPr>
          <p:txBody>
            <a:bodyPr wrap="square" rtlCol="0">
              <a:spAutoFit/>
            </a:bodyPr>
            <a:lstStyle/>
            <a:p>
              <a:pPr marL="571500" indent="-571500">
                <a:buFont typeface="Arial" panose="020B0604020202020204" pitchFamily="34" charset="0"/>
                <a:buChar char="•"/>
              </a:pPr>
              <a:r>
                <a:rPr lang="en-US" sz="3999" spc="39" dirty="0">
                  <a:latin typeface="The Seasons"/>
                </a:rPr>
                <a:t>Third Dashboard</a:t>
              </a:r>
            </a:p>
            <a:p>
              <a:pPr algn="ctr"/>
              <a:r>
                <a:rPr lang="en-US" sz="3999" spc="39" dirty="0">
                  <a:solidFill>
                    <a:schemeClr val="bg1"/>
                  </a:solidFill>
                  <a:latin typeface="The Seasons"/>
                </a:rPr>
                <a:t>Merchandise</a:t>
              </a:r>
            </a:p>
          </p:txBody>
        </p:sp>
      </p:grpSp>
      <p:grpSp>
        <p:nvGrpSpPr>
          <p:cNvPr id="19" name="Group 18">
            <a:extLst>
              <a:ext uri="{FF2B5EF4-FFF2-40B4-BE49-F238E27FC236}">
                <a16:creationId xmlns:a16="http://schemas.microsoft.com/office/drawing/2014/main" id="{88286C17-B52E-A595-DE1F-42EA9394E5FF}"/>
              </a:ext>
            </a:extLst>
          </p:cNvPr>
          <p:cNvGrpSpPr/>
          <p:nvPr/>
        </p:nvGrpSpPr>
        <p:grpSpPr>
          <a:xfrm>
            <a:off x="6321552" y="7270583"/>
            <a:ext cx="8330569" cy="9479298"/>
            <a:chOff x="6321552" y="7270583"/>
            <a:chExt cx="8330569" cy="9479298"/>
          </a:xfrm>
        </p:grpSpPr>
        <p:sp>
          <p:nvSpPr>
            <p:cNvPr id="13" name="Freeform 3">
              <a:extLst>
                <a:ext uri="{FF2B5EF4-FFF2-40B4-BE49-F238E27FC236}">
                  <a16:creationId xmlns:a16="http://schemas.microsoft.com/office/drawing/2014/main" id="{560A3AFC-BB5D-3785-638D-672980320760}"/>
                </a:ext>
              </a:extLst>
            </p:cNvPr>
            <p:cNvSpPr/>
            <p:nvPr/>
          </p:nvSpPr>
          <p:spPr>
            <a:xfrm rot="14234917" flipV="1">
              <a:off x="5747188" y="7844947"/>
              <a:ext cx="9479298" cy="8330569"/>
            </a:xfrm>
            <a:custGeom>
              <a:avLst/>
              <a:gdLst/>
              <a:ahLst/>
              <a:cxnLst/>
              <a:rect l="l" t="t" r="r" b="b"/>
              <a:pathLst>
                <a:path w="8198902" h="6678378">
                  <a:moveTo>
                    <a:pt x="0" y="6678379"/>
                  </a:moveTo>
                  <a:lnTo>
                    <a:pt x="8198902" y="6678379"/>
                  </a:lnTo>
                  <a:lnTo>
                    <a:pt x="8198902" y="0"/>
                  </a:lnTo>
                  <a:lnTo>
                    <a:pt x="0" y="0"/>
                  </a:lnTo>
                  <a:lnTo>
                    <a:pt x="0" y="667837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TextBox 17">
              <a:extLst>
                <a:ext uri="{FF2B5EF4-FFF2-40B4-BE49-F238E27FC236}">
                  <a16:creationId xmlns:a16="http://schemas.microsoft.com/office/drawing/2014/main" id="{AA8AA09D-698F-E1F6-C815-C2857B29F8A5}"/>
                </a:ext>
              </a:extLst>
            </p:cNvPr>
            <p:cNvSpPr txBox="1"/>
            <p:nvPr/>
          </p:nvSpPr>
          <p:spPr>
            <a:xfrm>
              <a:off x="7705537" y="8286987"/>
              <a:ext cx="5562600" cy="1323183"/>
            </a:xfrm>
            <a:prstGeom prst="rect">
              <a:avLst/>
            </a:prstGeom>
            <a:noFill/>
          </p:spPr>
          <p:txBody>
            <a:bodyPr wrap="square" rtlCol="0">
              <a:spAutoFit/>
            </a:bodyPr>
            <a:lstStyle/>
            <a:p>
              <a:pPr marL="571500" indent="-571500">
                <a:buFont typeface="Arial" panose="020B0604020202020204" pitchFamily="34" charset="0"/>
                <a:buChar char="•"/>
              </a:pPr>
              <a:r>
                <a:rPr lang="en-US" sz="3999" spc="39" dirty="0">
                  <a:latin typeface="The Seasons"/>
                </a:rPr>
                <a:t>Fourth Dashboard</a:t>
              </a:r>
            </a:p>
            <a:p>
              <a:pPr algn="ctr"/>
              <a:r>
                <a:rPr lang="en-US" sz="3999" spc="39" dirty="0">
                  <a:solidFill>
                    <a:schemeClr val="bg1"/>
                  </a:solidFill>
                  <a:latin typeface="The Seasons"/>
                </a:rPr>
                <a:t>Savings &amp; Reserves</a:t>
              </a:r>
            </a:p>
          </p:txBody>
        </p:sp>
      </p:grpSp>
    </p:spTree>
    <p:extLst>
      <p:ext uri="{BB962C8B-B14F-4D97-AF65-F5344CB8AC3E}">
        <p14:creationId xmlns:p14="http://schemas.microsoft.com/office/powerpoint/2010/main" val="15188690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38200" y="320407"/>
            <a:ext cx="9340639" cy="1083015"/>
          </a:xfrm>
          <a:prstGeom prst="rect">
            <a:avLst/>
          </a:prstGeom>
        </p:spPr>
        <p:txBody>
          <a:bodyPr lIns="0" tIns="0" rIns="0" bIns="0" rtlCol="0" anchor="t">
            <a:spAutoFit/>
          </a:bodyPr>
          <a:lstStyle/>
          <a:p>
            <a:pPr>
              <a:lnSpc>
                <a:spcPts val="8225"/>
              </a:lnSpc>
            </a:pPr>
            <a:r>
              <a:rPr lang="en-US" sz="7410" spc="148" dirty="0">
                <a:solidFill>
                  <a:srgbClr val="2B5493"/>
                </a:solidFill>
                <a:latin typeface="The Seasons Bold"/>
              </a:rPr>
              <a:t>KPIs</a:t>
            </a:r>
          </a:p>
        </p:txBody>
      </p:sp>
      <p:pic>
        <p:nvPicPr>
          <p:cNvPr id="4" name="Picture 3">
            <a:extLst>
              <a:ext uri="{FF2B5EF4-FFF2-40B4-BE49-F238E27FC236}">
                <a16:creationId xmlns:a16="http://schemas.microsoft.com/office/drawing/2014/main" id="{A9C16748-2470-D90E-7103-F28E877245D1}"/>
              </a:ext>
            </a:extLst>
          </p:cNvPr>
          <p:cNvPicPr>
            <a:picLocks noChangeAspect="1"/>
          </p:cNvPicPr>
          <p:nvPr/>
        </p:nvPicPr>
        <p:blipFill>
          <a:blip r:embed="rId2"/>
          <a:stretch>
            <a:fillRect/>
          </a:stretch>
        </p:blipFill>
        <p:spPr>
          <a:xfrm>
            <a:off x="4038600" y="1659888"/>
            <a:ext cx="9470488" cy="2420235"/>
          </a:xfrm>
          <a:prstGeom prst="rect">
            <a:avLst/>
          </a:prstGeom>
        </p:spPr>
      </p:pic>
      <p:sp>
        <p:nvSpPr>
          <p:cNvPr id="7" name="Freeform 2">
            <a:extLst>
              <a:ext uri="{FF2B5EF4-FFF2-40B4-BE49-F238E27FC236}">
                <a16:creationId xmlns:a16="http://schemas.microsoft.com/office/drawing/2014/main" id="{23E947EF-F48C-079D-2A9B-4F1843EEAFEA}"/>
              </a:ext>
            </a:extLst>
          </p:cNvPr>
          <p:cNvSpPr/>
          <p:nvPr/>
        </p:nvSpPr>
        <p:spPr>
          <a:xfrm flipH="1">
            <a:off x="-2325531" y="7863129"/>
            <a:ext cx="8081965" cy="6583128"/>
          </a:xfrm>
          <a:custGeom>
            <a:avLst/>
            <a:gdLst/>
            <a:ahLst/>
            <a:cxnLst/>
            <a:rect l="l" t="t" r="r" b="b"/>
            <a:pathLst>
              <a:path w="8081965" h="6583128">
                <a:moveTo>
                  <a:pt x="8081966" y="0"/>
                </a:moveTo>
                <a:lnTo>
                  <a:pt x="0" y="0"/>
                </a:lnTo>
                <a:lnTo>
                  <a:pt x="0" y="6583128"/>
                </a:lnTo>
                <a:lnTo>
                  <a:pt x="8081966" y="6583128"/>
                </a:lnTo>
                <a:lnTo>
                  <a:pt x="808196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7">
            <a:extLst>
              <a:ext uri="{FF2B5EF4-FFF2-40B4-BE49-F238E27FC236}">
                <a16:creationId xmlns:a16="http://schemas.microsoft.com/office/drawing/2014/main" id="{E04188F3-1184-F63C-320B-A17F09F283A9}"/>
              </a:ext>
            </a:extLst>
          </p:cNvPr>
          <p:cNvSpPr/>
          <p:nvPr/>
        </p:nvSpPr>
        <p:spPr>
          <a:xfrm rot="2872934" flipH="1">
            <a:off x="4119913" y="8839200"/>
            <a:ext cx="3158213" cy="3181350"/>
          </a:xfrm>
          <a:custGeom>
            <a:avLst/>
            <a:gdLst/>
            <a:ahLst/>
            <a:cxnLst/>
            <a:rect l="l" t="t" r="r" b="b"/>
            <a:pathLst>
              <a:path w="3158213" h="3181350">
                <a:moveTo>
                  <a:pt x="3158213" y="0"/>
                </a:moveTo>
                <a:lnTo>
                  <a:pt x="0" y="0"/>
                </a:lnTo>
                <a:lnTo>
                  <a:pt x="0" y="3181350"/>
                </a:lnTo>
                <a:lnTo>
                  <a:pt x="3158213" y="3181350"/>
                </a:lnTo>
                <a:lnTo>
                  <a:pt x="3158213"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3">
            <a:extLst>
              <a:ext uri="{FF2B5EF4-FFF2-40B4-BE49-F238E27FC236}">
                <a16:creationId xmlns:a16="http://schemas.microsoft.com/office/drawing/2014/main" id="{1FACCF2D-9D91-DD50-28A2-111B60147066}"/>
              </a:ext>
            </a:extLst>
          </p:cNvPr>
          <p:cNvSpPr/>
          <p:nvPr/>
        </p:nvSpPr>
        <p:spPr>
          <a:xfrm flipV="1">
            <a:off x="13159849" y="-3808372"/>
            <a:ext cx="8198902" cy="6678378"/>
          </a:xfrm>
          <a:custGeom>
            <a:avLst/>
            <a:gdLst/>
            <a:ahLst/>
            <a:cxnLst/>
            <a:rect l="l" t="t" r="r" b="b"/>
            <a:pathLst>
              <a:path w="8198902" h="6678378">
                <a:moveTo>
                  <a:pt x="0" y="6678379"/>
                </a:moveTo>
                <a:lnTo>
                  <a:pt x="8198902" y="6678379"/>
                </a:lnTo>
                <a:lnTo>
                  <a:pt x="8198902" y="0"/>
                </a:lnTo>
                <a:lnTo>
                  <a:pt x="0" y="0"/>
                </a:lnTo>
                <a:lnTo>
                  <a:pt x="0" y="6678379"/>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Freeform 4">
            <a:extLst>
              <a:ext uri="{FF2B5EF4-FFF2-40B4-BE49-F238E27FC236}">
                <a16:creationId xmlns:a16="http://schemas.microsoft.com/office/drawing/2014/main" id="{04763C8F-5C62-ABC7-CC63-DBD1E07B2503}"/>
              </a:ext>
            </a:extLst>
          </p:cNvPr>
          <p:cNvSpPr/>
          <p:nvPr/>
        </p:nvSpPr>
        <p:spPr>
          <a:xfrm rot="12337659">
            <a:off x="16708894" y="846920"/>
            <a:ext cx="3158213" cy="3181350"/>
          </a:xfrm>
          <a:custGeom>
            <a:avLst/>
            <a:gdLst/>
            <a:ahLst/>
            <a:cxnLst/>
            <a:rect l="l" t="t" r="r" b="b"/>
            <a:pathLst>
              <a:path w="3158213" h="3181350">
                <a:moveTo>
                  <a:pt x="0" y="0"/>
                </a:moveTo>
                <a:lnTo>
                  <a:pt x="3158212" y="0"/>
                </a:lnTo>
                <a:lnTo>
                  <a:pt x="3158212" y="3181350"/>
                </a:lnTo>
                <a:lnTo>
                  <a:pt x="0" y="31813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2" name="TextBox 21">
            <a:extLst>
              <a:ext uri="{FF2B5EF4-FFF2-40B4-BE49-F238E27FC236}">
                <a16:creationId xmlns:a16="http://schemas.microsoft.com/office/drawing/2014/main" id="{AF32B787-F1A9-F85B-023F-F303D47CDF76}"/>
              </a:ext>
            </a:extLst>
          </p:cNvPr>
          <p:cNvSpPr txBox="1"/>
          <p:nvPr/>
        </p:nvSpPr>
        <p:spPr>
          <a:xfrm>
            <a:off x="2106875" y="4424356"/>
            <a:ext cx="14074250" cy="2862322"/>
          </a:xfrm>
          <a:prstGeom prst="rect">
            <a:avLst/>
          </a:prstGeom>
          <a:noFill/>
        </p:spPr>
        <p:txBody>
          <a:bodyPr wrap="square" rtlCol="0">
            <a:spAutoFit/>
          </a:bodyPr>
          <a:lstStyle/>
          <a:p>
            <a:r>
              <a:rPr lang="en-US" sz="3600" spc="39" dirty="0">
                <a:solidFill>
                  <a:srgbClr val="000000"/>
                </a:solidFill>
                <a:latin typeface="The Seasons"/>
              </a:rPr>
              <a:t>The KPI "Merchandise Trade (% of GDP)" is a measure that represents the total value of a country's merchandise exports and imports as a percentage of its Gross Domestic Product (GDP). It provides insight into the importance of international trade in relation to the size of the country's economy.</a:t>
            </a:r>
          </a:p>
        </p:txBody>
      </p:sp>
    </p:spTree>
    <p:extLst>
      <p:ext uri="{BB962C8B-B14F-4D97-AF65-F5344CB8AC3E}">
        <p14:creationId xmlns:p14="http://schemas.microsoft.com/office/powerpoint/2010/main" val="3644941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38200" y="320407"/>
            <a:ext cx="9340639" cy="1083015"/>
          </a:xfrm>
          <a:prstGeom prst="rect">
            <a:avLst/>
          </a:prstGeom>
        </p:spPr>
        <p:txBody>
          <a:bodyPr lIns="0" tIns="0" rIns="0" bIns="0" rtlCol="0" anchor="t">
            <a:spAutoFit/>
          </a:bodyPr>
          <a:lstStyle/>
          <a:p>
            <a:pPr>
              <a:lnSpc>
                <a:spcPts val="8225"/>
              </a:lnSpc>
            </a:pPr>
            <a:r>
              <a:rPr lang="en-US" sz="7410" spc="148" dirty="0">
                <a:solidFill>
                  <a:srgbClr val="2B5493"/>
                </a:solidFill>
                <a:latin typeface="The Seasons Bold"/>
              </a:rPr>
              <a:t>KPIs</a:t>
            </a:r>
          </a:p>
        </p:txBody>
      </p:sp>
      <p:pic>
        <p:nvPicPr>
          <p:cNvPr id="4" name="Picture 3">
            <a:extLst>
              <a:ext uri="{FF2B5EF4-FFF2-40B4-BE49-F238E27FC236}">
                <a16:creationId xmlns:a16="http://schemas.microsoft.com/office/drawing/2014/main" id="{A9C16748-2470-D90E-7103-F28E877245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33612" y="1659888"/>
            <a:ext cx="8080464" cy="2420235"/>
          </a:xfrm>
          <a:prstGeom prst="rect">
            <a:avLst/>
          </a:prstGeom>
        </p:spPr>
      </p:pic>
      <p:sp>
        <p:nvSpPr>
          <p:cNvPr id="7" name="Freeform 2">
            <a:extLst>
              <a:ext uri="{FF2B5EF4-FFF2-40B4-BE49-F238E27FC236}">
                <a16:creationId xmlns:a16="http://schemas.microsoft.com/office/drawing/2014/main" id="{23E947EF-F48C-079D-2A9B-4F1843EEAFEA}"/>
              </a:ext>
            </a:extLst>
          </p:cNvPr>
          <p:cNvSpPr/>
          <p:nvPr/>
        </p:nvSpPr>
        <p:spPr>
          <a:xfrm flipH="1">
            <a:off x="-2325531" y="7863129"/>
            <a:ext cx="8081965" cy="6583128"/>
          </a:xfrm>
          <a:custGeom>
            <a:avLst/>
            <a:gdLst/>
            <a:ahLst/>
            <a:cxnLst/>
            <a:rect l="l" t="t" r="r" b="b"/>
            <a:pathLst>
              <a:path w="8081965" h="6583128">
                <a:moveTo>
                  <a:pt x="8081966" y="0"/>
                </a:moveTo>
                <a:lnTo>
                  <a:pt x="0" y="0"/>
                </a:lnTo>
                <a:lnTo>
                  <a:pt x="0" y="6583128"/>
                </a:lnTo>
                <a:lnTo>
                  <a:pt x="8081966" y="6583128"/>
                </a:lnTo>
                <a:lnTo>
                  <a:pt x="808196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7">
            <a:extLst>
              <a:ext uri="{FF2B5EF4-FFF2-40B4-BE49-F238E27FC236}">
                <a16:creationId xmlns:a16="http://schemas.microsoft.com/office/drawing/2014/main" id="{E04188F3-1184-F63C-320B-A17F09F283A9}"/>
              </a:ext>
            </a:extLst>
          </p:cNvPr>
          <p:cNvSpPr/>
          <p:nvPr/>
        </p:nvSpPr>
        <p:spPr>
          <a:xfrm rot="2872934" flipH="1">
            <a:off x="4119913" y="8839200"/>
            <a:ext cx="3158213" cy="3181350"/>
          </a:xfrm>
          <a:custGeom>
            <a:avLst/>
            <a:gdLst/>
            <a:ahLst/>
            <a:cxnLst/>
            <a:rect l="l" t="t" r="r" b="b"/>
            <a:pathLst>
              <a:path w="3158213" h="3181350">
                <a:moveTo>
                  <a:pt x="3158213" y="0"/>
                </a:moveTo>
                <a:lnTo>
                  <a:pt x="0" y="0"/>
                </a:lnTo>
                <a:lnTo>
                  <a:pt x="0" y="3181350"/>
                </a:lnTo>
                <a:lnTo>
                  <a:pt x="3158213" y="3181350"/>
                </a:lnTo>
                <a:lnTo>
                  <a:pt x="3158213"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3">
            <a:extLst>
              <a:ext uri="{FF2B5EF4-FFF2-40B4-BE49-F238E27FC236}">
                <a16:creationId xmlns:a16="http://schemas.microsoft.com/office/drawing/2014/main" id="{1FACCF2D-9D91-DD50-28A2-111B60147066}"/>
              </a:ext>
            </a:extLst>
          </p:cNvPr>
          <p:cNvSpPr/>
          <p:nvPr/>
        </p:nvSpPr>
        <p:spPr>
          <a:xfrm flipV="1">
            <a:off x="13159849" y="-3808372"/>
            <a:ext cx="8198902" cy="6678378"/>
          </a:xfrm>
          <a:custGeom>
            <a:avLst/>
            <a:gdLst/>
            <a:ahLst/>
            <a:cxnLst/>
            <a:rect l="l" t="t" r="r" b="b"/>
            <a:pathLst>
              <a:path w="8198902" h="6678378">
                <a:moveTo>
                  <a:pt x="0" y="6678379"/>
                </a:moveTo>
                <a:lnTo>
                  <a:pt x="8198902" y="6678379"/>
                </a:lnTo>
                <a:lnTo>
                  <a:pt x="8198902" y="0"/>
                </a:lnTo>
                <a:lnTo>
                  <a:pt x="0" y="0"/>
                </a:lnTo>
                <a:lnTo>
                  <a:pt x="0" y="6678379"/>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Freeform 4">
            <a:extLst>
              <a:ext uri="{FF2B5EF4-FFF2-40B4-BE49-F238E27FC236}">
                <a16:creationId xmlns:a16="http://schemas.microsoft.com/office/drawing/2014/main" id="{04763C8F-5C62-ABC7-CC63-DBD1E07B2503}"/>
              </a:ext>
            </a:extLst>
          </p:cNvPr>
          <p:cNvSpPr/>
          <p:nvPr/>
        </p:nvSpPr>
        <p:spPr>
          <a:xfrm rot="12337659">
            <a:off x="16708894" y="846920"/>
            <a:ext cx="3158213" cy="3181350"/>
          </a:xfrm>
          <a:custGeom>
            <a:avLst/>
            <a:gdLst/>
            <a:ahLst/>
            <a:cxnLst/>
            <a:rect l="l" t="t" r="r" b="b"/>
            <a:pathLst>
              <a:path w="3158213" h="3181350">
                <a:moveTo>
                  <a:pt x="0" y="0"/>
                </a:moveTo>
                <a:lnTo>
                  <a:pt x="3158212" y="0"/>
                </a:lnTo>
                <a:lnTo>
                  <a:pt x="3158212" y="3181350"/>
                </a:lnTo>
                <a:lnTo>
                  <a:pt x="0" y="31813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2" name="TextBox 21">
            <a:extLst>
              <a:ext uri="{FF2B5EF4-FFF2-40B4-BE49-F238E27FC236}">
                <a16:creationId xmlns:a16="http://schemas.microsoft.com/office/drawing/2014/main" id="{AF32B787-F1A9-F85B-023F-F303D47CDF76}"/>
              </a:ext>
            </a:extLst>
          </p:cNvPr>
          <p:cNvSpPr txBox="1"/>
          <p:nvPr/>
        </p:nvSpPr>
        <p:spPr>
          <a:xfrm>
            <a:off x="2106875" y="4424356"/>
            <a:ext cx="14074250" cy="2862322"/>
          </a:xfrm>
          <a:prstGeom prst="rect">
            <a:avLst/>
          </a:prstGeom>
          <a:noFill/>
        </p:spPr>
        <p:txBody>
          <a:bodyPr wrap="square" rtlCol="0">
            <a:spAutoFit/>
          </a:bodyPr>
          <a:lstStyle/>
          <a:p>
            <a:r>
              <a:rPr lang="en-US" sz="3600" spc="39" dirty="0">
                <a:solidFill>
                  <a:srgbClr val="000000"/>
                </a:solidFill>
                <a:latin typeface="The Seasons"/>
              </a:rPr>
              <a:t>The GDP growth rate is a key performance indicator (KPI) that measures the percentage change in a country's Gross Domestic Product (GDP) from one period to another, typically on an annual basis. It is a fundamental metric used to assess the health and direction of an economy over time.</a:t>
            </a:r>
          </a:p>
        </p:txBody>
      </p:sp>
    </p:spTree>
    <p:extLst>
      <p:ext uri="{BB962C8B-B14F-4D97-AF65-F5344CB8AC3E}">
        <p14:creationId xmlns:p14="http://schemas.microsoft.com/office/powerpoint/2010/main" val="8084084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38200" y="320407"/>
            <a:ext cx="9340639" cy="1083015"/>
          </a:xfrm>
          <a:prstGeom prst="rect">
            <a:avLst/>
          </a:prstGeom>
        </p:spPr>
        <p:txBody>
          <a:bodyPr lIns="0" tIns="0" rIns="0" bIns="0" rtlCol="0" anchor="t">
            <a:spAutoFit/>
          </a:bodyPr>
          <a:lstStyle/>
          <a:p>
            <a:pPr>
              <a:lnSpc>
                <a:spcPts val="8225"/>
              </a:lnSpc>
            </a:pPr>
            <a:r>
              <a:rPr lang="en-US" sz="7410" spc="148" dirty="0">
                <a:solidFill>
                  <a:srgbClr val="2B5493"/>
                </a:solidFill>
                <a:latin typeface="The Seasons Bold"/>
              </a:rPr>
              <a:t>KPIs</a:t>
            </a:r>
          </a:p>
        </p:txBody>
      </p:sp>
      <p:pic>
        <p:nvPicPr>
          <p:cNvPr id="4" name="Picture 3">
            <a:extLst>
              <a:ext uri="{FF2B5EF4-FFF2-40B4-BE49-F238E27FC236}">
                <a16:creationId xmlns:a16="http://schemas.microsoft.com/office/drawing/2014/main" id="{A9C16748-2470-D90E-7103-F28E877245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46185" y="1659888"/>
            <a:ext cx="4855318" cy="2420235"/>
          </a:xfrm>
          <a:prstGeom prst="rect">
            <a:avLst/>
          </a:prstGeom>
        </p:spPr>
      </p:pic>
      <p:sp>
        <p:nvSpPr>
          <p:cNvPr id="7" name="Freeform 2">
            <a:extLst>
              <a:ext uri="{FF2B5EF4-FFF2-40B4-BE49-F238E27FC236}">
                <a16:creationId xmlns:a16="http://schemas.microsoft.com/office/drawing/2014/main" id="{23E947EF-F48C-079D-2A9B-4F1843EEAFEA}"/>
              </a:ext>
            </a:extLst>
          </p:cNvPr>
          <p:cNvSpPr/>
          <p:nvPr/>
        </p:nvSpPr>
        <p:spPr>
          <a:xfrm flipH="1">
            <a:off x="-2325531" y="7863129"/>
            <a:ext cx="8081965" cy="6583128"/>
          </a:xfrm>
          <a:custGeom>
            <a:avLst/>
            <a:gdLst/>
            <a:ahLst/>
            <a:cxnLst/>
            <a:rect l="l" t="t" r="r" b="b"/>
            <a:pathLst>
              <a:path w="8081965" h="6583128">
                <a:moveTo>
                  <a:pt x="8081966" y="0"/>
                </a:moveTo>
                <a:lnTo>
                  <a:pt x="0" y="0"/>
                </a:lnTo>
                <a:lnTo>
                  <a:pt x="0" y="6583128"/>
                </a:lnTo>
                <a:lnTo>
                  <a:pt x="8081966" y="6583128"/>
                </a:lnTo>
                <a:lnTo>
                  <a:pt x="808196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7">
            <a:extLst>
              <a:ext uri="{FF2B5EF4-FFF2-40B4-BE49-F238E27FC236}">
                <a16:creationId xmlns:a16="http://schemas.microsoft.com/office/drawing/2014/main" id="{E04188F3-1184-F63C-320B-A17F09F283A9}"/>
              </a:ext>
            </a:extLst>
          </p:cNvPr>
          <p:cNvSpPr/>
          <p:nvPr/>
        </p:nvSpPr>
        <p:spPr>
          <a:xfrm rot="2872934" flipH="1">
            <a:off x="4119913" y="8839200"/>
            <a:ext cx="3158213" cy="3181350"/>
          </a:xfrm>
          <a:custGeom>
            <a:avLst/>
            <a:gdLst/>
            <a:ahLst/>
            <a:cxnLst/>
            <a:rect l="l" t="t" r="r" b="b"/>
            <a:pathLst>
              <a:path w="3158213" h="3181350">
                <a:moveTo>
                  <a:pt x="3158213" y="0"/>
                </a:moveTo>
                <a:lnTo>
                  <a:pt x="0" y="0"/>
                </a:lnTo>
                <a:lnTo>
                  <a:pt x="0" y="3181350"/>
                </a:lnTo>
                <a:lnTo>
                  <a:pt x="3158213" y="3181350"/>
                </a:lnTo>
                <a:lnTo>
                  <a:pt x="3158213"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3">
            <a:extLst>
              <a:ext uri="{FF2B5EF4-FFF2-40B4-BE49-F238E27FC236}">
                <a16:creationId xmlns:a16="http://schemas.microsoft.com/office/drawing/2014/main" id="{1FACCF2D-9D91-DD50-28A2-111B60147066}"/>
              </a:ext>
            </a:extLst>
          </p:cNvPr>
          <p:cNvSpPr/>
          <p:nvPr/>
        </p:nvSpPr>
        <p:spPr>
          <a:xfrm flipV="1">
            <a:off x="13159849" y="-3808372"/>
            <a:ext cx="8198902" cy="6678378"/>
          </a:xfrm>
          <a:custGeom>
            <a:avLst/>
            <a:gdLst/>
            <a:ahLst/>
            <a:cxnLst/>
            <a:rect l="l" t="t" r="r" b="b"/>
            <a:pathLst>
              <a:path w="8198902" h="6678378">
                <a:moveTo>
                  <a:pt x="0" y="6678379"/>
                </a:moveTo>
                <a:lnTo>
                  <a:pt x="8198902" y="6678379"/>
                </a:lnTo>
                <a:lnTo>
                  <a:pt x="8198902" y="0"/>
                </a:lnTo>
                <a:lnTo>
                  <a:pt x="0" y="0"/>
                </a:lnTo>
                <a:lnTo>
                  <a:pt x="0" y="6678379"/>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Freeform 4">
            <a:extLst>
              <a:ext uri="{FF2B5EF4-FFF2-40B4-BE49-F238E27FC236}">
                <a16:creationId xmlns:a16="http://schemas.microsoft.com/office/drawing/2014/main" id="{04763C8F-5C62-ABC7-CC63-DBD1E07B2503}"/>
              </a:ext>
            </a:extLst>
          </p:cNvPr>
          <p:cNvSpPr/>
          <p:nvPr/>
        </p:nvSpPr>
        <p:spPr>
          <a:xfrm rot="12337659">
            <a:off x="16708894" y="846920"/>
            <a:ext cx="3158213" cy="3181350"/>
          </a:xfrm>
          <a:custGeom>
            <a:avLst/>
            <a:gdLst/>
            <a:ahLst/>
            <a:cxnLst/>
            <a:rect l="l" t="t" r="r" b="b"/>
            <a:pathLst>
              <a:path w="3158213" h="3181350">
                <a:moveTo>
                  <a:pt x="0" y="0"/>
                </a:moveTo>
                <a:lnTo>
                  <a:pt x="3158212" y="0"/>
                </a:lnTo>
                <a:lnTo>
                  <a:pt x="3158212" y="3181350"/>
                </a:lnTo>
                <a:lnTo>
                  <a:pt x="0" y="31813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2" name="TextBox 21">
            <a:extLst>
              <a:ext uri="{FF2B5EF4-FFF2-40B4-BE49-F238E27FC236}">
                <a16:creationId xmlns:a16="http://schemas.microsoft.com/office/drawing/2014/main" id="{AF32B787-F1A9-F85B-023F-F303D47CDF76}"/>
              </a:ext>
            </a:extLst>
          </p:cNvPr>
          <p:cNvSpPr txBox="1"/>
          <p:nvPr/>
        </p:nvSpPr>
        <p:spPr>
          <a:xfrm>
            <a:off x="2106875" y="4424356"/>
            <a:ext cx="14074250" cy="2308324"/>
          </a:xfrm>
          <a:prstGeom prst="rect">
            <a:avLst/>
          </a:prstGeom>
          <a:noFill/>
        </p:spPr>
        <p:txBody>
          <a:bodyPr wrap="square" rtlCol="0">
            <a:spAutoFit/>
          </a:bodyPr>
          <a:lstStyle/>
          <a:p>
            <a:r>
              <a:rPr lang="en-US" sz="3600" spc="39" dirty="0">
                <a:solidFill>
                  <a:srgbClr val="000000"/>
                </a:solidFill>
                <a:latin typeface="The Seasons"/>
              </a:rPr>
              <a:t>The Gross Saving % of GDP is a key economic indicator that measures the proportion of total gross savings to Gross Domestic Product (GDP). It provides insights into the level of savings within an economy relative to its overall economic output.</a:t>
            </a:r>
          </a:p>
        </p:txBody>
      </p:sp>
    </p:spTree>
    <p:extLst>
      <p:ext uri="{BB962C8B-B14F-4D97-AF65-F5344CB8AC3E}">
        <p14:creationId xmlns:p14="http://schemas.microsoft.com/office/powerpoint/2010/main" val="2214348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12"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199786F-51FD-4848-BF8A-3CE34C5CEFB5}">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271</TotalTime>
  <Words>488</Words>
  <Application>Microsoft Office PowerPoint</Application>
  <PresentationFormat>Custom</PresentationFormat>
  <Paragraphs>55</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The Seasons Medium</vt:lpstr>
      <vt:lpstr>Aptos</vt:lpstr>
      <vt:lpstr>The Seasons Bold</vt:lpstr>
      <vt:lpstr>Calibri</vt:lpstr>
      <vt:lpstr>The Seasons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Tableau Project</dc:title>
  <cp:lastModifiedBy>CDS Alex</cp:lastModifiedBy>
  <cp:revision>6</cp:revision>
  <dcterms:created xsi:type="dcterms:W3CDTF">2006-08-16T00:00:00Z</dcterms:created>
  <dcterms:modified xsi:type="dcterms:W3CDTF">2024-05-14T15:09:44Z</dcterms:modified>
  <dc:identifier>DAGD4Bru4DY</dc:identifier>
</cp:coreProperties>
</file>